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256" r:id="rId5"/>
    <p:sldId id="304" r:id="rId6"/>
    <p:sldId id="271" r:id="rId7"/>
    <p:sldId id="279" r:id="rId8"/>
    <p:sldId id="280" r:id="rId9"/>
    <p:sldId id="312" r:id="rId10"/>
    <p:sldId id="287" r:id="rId11"/>
    <p:sldId id="289" r:id="rId12"/>
    <p:sldId id="324" r:id="rId13"/>
    <p:sldId id="286" r:id="rId14"/>
    <p:sldId id="284" r:id="rId15"/>
    <p:sldId id="264" r:id="rId16"/>
    <p:sldId id="325" r:id="rId17"/>
    <p:sldId id="290" r:id="rId18"/>
    <p:sldId id="292" r:id="rId19"/>
    <p:sldId id="291" r:id="rId20"/>
    <p:sldId id="294" r:id="rId21"/>
    <p:sldId id="266" r:id="rId22"/>
    <p:sldId id="275" r:id="rId23"/>
    <p:sldId id="283" r:id="rId24"/>
    <p:sldId id="276" r:id="rId25"/>
    <p:sldId id="295" r:id="rId26"/>
    <p:sldId id="320" r:id="rId27"/>
    <p:sldId id="296" r:id="rId28"/>
    <p:sldId id="303" r:id="rId29"/>
    <p:sldId id="263" r:id="rId30"/>
    <p:sldId id="326" r:id="rId31"/>
    <p:sldId id="316" r:id="rId32"/>
    <p:sldId id="317" r:id="rId33"/>
    <p:sldId id="277" r:id="rId34"/>
    <p:sldId id="315" r:id="rId35"/>
    <p:sldId id="323" r:id="rId36"/>
    <p:sldId id="318" r:id="rId37"/>
    <p:sldId id="302" r:id="rId38"/>
    <p:sldId id="301" r:id="rId39"/>
    <p:sldId id="297" r:id="rId40"/>
    <p:sldId id="327" r:id="rId41"/>
    <p:sldId id="314" r:id="rId42"/>
  </p:sldIdLst>
  <p:sldSz cx="9144000" cy="5143500" type="screen16x9"/>
  <p:notesSz cx="7315200" cy="96012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F34A5BF-A078-4BD0-80D8-9085095F19C0}">
          <p14:sldIdLst>
            <p14:sldId id="256"/>
            <p14:sldId id="304"/>
            <p14:sldId id="271"/>
            <p14:sldId id="279"/>
          </p14:sldIdLst>
        </p14:section>
        <p14:section name="Overview" id="{44C2ED44-D118-4915-A871-1C79B58B6A49}">
          <p14:sldIdLst>
            <p14:sldId id="280"/>
            <p14:sldId id="312"/>
            <p14:sldId id="287"/>
            <p14:sldId id="289"/>
            <p14:sldId id="324"/>
            <p14:sldId id="286"/>
          </p14:sldIdLst>
        </p14:section>
        <p14:section name="Regulations" id="{6DF33655-9AA6-4102-9FE7-997BFBF4F76D}">
          <p14:sldIdLst>
            <p14:sldId id="284"/>
            <p14:sldId id="264"/>
            <p14:sldId id="325"/>
            <p14:sldId id="290"/>
          </p14:sldIdLst>
        </p14:section>
        <p14:section name="Market Availability" id="{635D01E5-775E-4940-B645-E1EF1E2E23AA}">
          <p14:sldIdLst>
            <p14:sldId id="292"/>
            <p14:sldId id="291"/>
          </p14:sldIdLst>
        </p14:section>
        <p14:section name="Characterization Setup" id="{C9F063FD-9003-4CDA-A77B-16B53784AA31}">
          <p14:sldIdLst>
            <p14:sldId id="294"/>
            <p14:sldId id="266"/>
            <p14:sldId id="275"/>
            <p14:sldId id="283"/>
            <p14:sldId id="276"/>
            <p14:sldId id="295"/>
            <p14:sldId id="320"/>
          </p14:sldIdLst>
        </p14:section>
        <p14:section name="Results" id="{C0EA14D0-6EA8-4213-A5F1-D343E994DDD9}">
          <p14:sldIdLst>
            <p14:sldId id="296"/>
            <p14:sldId id="303"/>
            <p14:sldId id="263"/>
            <p14:sldId id="326"/>
            <p14:sldId id="316"/>
            <p14:sldId id="317"/>
            <p14:sldId id="277"/>
            <p14:sldId id="315"/>
            <p14:sldId id="323"/>
            <p14:sldId id="318"/>
            <p14:sldId id="302"/>
          </p14:sldIdLst>
        </p14:section>
        <p14:section name="Summary" id="{D0178222-4E50-40B6-A115-5AFA9AAC3C15}">
          <p14:sldIdLst>
            <p14:sldId id="301"/>
            <p14:sldId id="297"/>
            <p14:sldId id="327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5AD80C-3AD6-F099-CF2F-6DC20A482B9B}" name="Tony Raffoul" initials="TR" userId="S::tony.raffoul@epfl.ch::9fbeea80-f46f-4572-a9a8-9db7e526e64f" providerId="AD"/>
  <p188:author id="{CF2B6623-B965-47E1-10F9-9727F83CD997}" name="Francesco Murande Escobar" initials="" userId="S::francesco.murandeescobar@epfl.ch::1e620310-7b32-45f6-81b7-a68dd6e084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28106"/>
    <a:srgbClr val="E30613"/>
    <a:srgbClr val="0000FF"/>
    <a:srgbClr val="000000"/>
    <a:srgbClr val="D3F9E2"/>
    <a:srgbClr val="7030A0"/>
    <a:srgbClr val="FA343D"/>
    <a:srgbClr val="00FA00"/>
    <a:srgbClr val="641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63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07.06.2024</a:t>
            </a:fld>
            <a:endParaRPr lang="fr-CH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07/06/2024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791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308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905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949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401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575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993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20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833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424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207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231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Walls breaking capacity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440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Interpret Indoor intra floor measurements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530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Purpose:  interpret Vortex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447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027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Purpose: show distance covered, per signal strength offer explanation </a:t>
            </a:r>
            <a:r>
              <a:rPr lang="en-GB" err="1"/>
              <a:t>why:could</a:t>
            </a:r>
            <a:r>
              <a:rPr lang="en-GB"/>
              <a:t> be interference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722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Purpose: show distance covered, per signal strength offer explanation </a:t>
            </a:r>
            <a:r>
              <a:rPr lang="en-GB" err="1"/>
              <a:t>why:could</a:t>
            </a:r>
            <a:r>
              <a:rPr lang="en-GB"/>
              <a:t> be interference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028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Purpose: show that measurements align together with coaxial values + compare to theoretical maximum, give insight why are we off that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60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823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480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88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42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15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510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92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709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016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57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17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6" y="1563688"/>
            <a:ext cx="3671467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3" y="1563688"/>
            <a:ext cx="3671467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8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6" y="2571755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7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8" y="3114678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7" y="1563692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8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3" y="0"/>
            <a:ext cx="3144839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8" y="0"/>
            <a:ext cx="3144839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8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7"/>
            <a:ext cx="3144520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8" y="0"/>
            <a:ext cx="3144839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8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6" y="131037"/>
            <a:ext cx="3144520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8" y="1563689"/>
            <a:ext cx="3144839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8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db.cept.org/download/25c41779-cd6e/Rec7003e.pdf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ofcomnet.ch/api/rir/1003/1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ofcomnet.ch/api/rir/1003/11" TargetMode="External"/><Relationship Id="rId5" Type="http://schemas.openxmlformats.org/officeDocument/2006/relationships/hyperlink" Target="https://www.fedlex.admin.ch/eli/fga/2023/2791/de/annexes" TargetMode="External"/><Relationship Id="rId4" Type="http://schemas.openxmlformats.org/officeDocument/2006/relationships/hyperlink" Target="https://www.bakom.admin.ch/dam/bakom/en/dokumente/bakom/telekommunikation/Technologie/WLAN/factsheet_wlan.pdf.download.pdf/factsheet_wlan.pdf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fcomnet.ch/api/rir/1003/12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ofcomnet.ch/api/rir/1003/1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hyperlink" Target="https://www.bakom.admin.ch/dam/bakom/en/dokumente/bakom/telekommunikation/Technologie/WLAN/factsheet_wlan.pdf.download.pdf/factsheet_wlan.pdf" TargetMode="External"/><Relationship Id="rId10" Type="http://schemas.openxmlformats.org/officeDocument/2006/relationships/hyperlink" Target="https://docdb.cept.org/download/25c41779-cd6e/Rec7003e.pdf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emf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jpeg"/><Relationship Id="rId5" Type="http://schemas.openxmlformats.org/officeDocument/2006/relationships/image" Target="../media/image4.pn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hyperlink" Target="https://www.youtube.com/watch?v=rj9GZQtFs8k&amp;t=863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akom.ch/" TargetMode="External"/><Relationship Id="rId13" Type="http://schemas.openxmlformats.org/officeDocument/2006/relationships/hyperlink" Target="https://www.youtube.com/watch?v=oFVj1RES9TU&amp;t=611s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sciencedirect.com/science/article/pii/S2542660523002809" TargetMode="External"/><Relationship Id="rId12" Type="http://schemas.openxmlformats.org/officeDocument/2006/relationships/hyperlink" Target="https://docdb.cept.org/download/25c41779-cd6e/Rec7003e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sciencedirect.com/science/article/pii/S108480452100062X" TargetMode="External"/><Relationship Id="rId11" Type="http://schemas.openxmlformats.org/officeDocument/2006/relationships/hyperlink" Target="https://doi.org/10.1186/s13638-019-1502-5" TargetMode="External"/><Relationship Id="rId5" Type="http://schemas.openxmlformats.org/officeDocument/2006/relationships/hyperlink" Target="https://doi.org/10.1016/j.jnca.2021.103036" TargetMode="External"/><Relationship Id="rId15" Type="http://schemas.openxmlformats.org/officeDocument/2006/relationships/hyperlink" Target="https://www.researchgate.net/publication/373415591_An_Experimental_Field_Comparison_of_Wi-Fi_HaLow_and_LoRa_for_the_Smart_Grid" TargetMode="External"/><Relationship Id="rId10" Type="http://schemas.openxmlformats.org/officeDocument/2006/relationships/hyperlink" Target="https://www.qostic.org/Qostic/wpcontent/uploads/Qostic6/AHQ7805Building_Materials_and_Propagation.pdf" TargetMode="External"/><Relationship Id="rId4" Type="http://schemas.openxmlformats.org/officeDocument/2006/relationships/hyperlink" Target="https://wballiancec.wpenginepowered.com/wp-content/uploads/2024/01/WBA_Wi-Fi_HaLow_for_IoT_V-1.0.0.pdf" TargetMode="External"/><Relationship Id="rId9" Type="http://schemas.openxmlformats.org/officeDocument/2006/relationships/hyperlink" Target="https://www.bakom.admin.ch/bakom/en/homepage/frequencies-and-antennas/nationalfrequency-allocation-plan.html" TargetMode="External"/><Relationship Id="rId14" Type="http://schemas.openxmlformats.org/officeDocument/2006/relationships/hyperlink" Target="https://www.youtube.com/watch?v=rj9GZQtFs8k&amp;t=679s.$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5">
            <a:extLst>
              <a:ext uri="{FF2B5EF4-FFF2-40B4-BE49-F238E27FC236}">
                <a16:creationId xmlns:a16="http://schemas.microsoft.com/office/drawing/2014/main" id="{A8642523-1968-9B79-2F1B-6BC67CC049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4026" r="4026"/>
          <a:stretch/>
        </p:blipFill>
        <p:spPr>
          <a:xfrm>
            <a:off x="1430986" y="1"/>
            <a:ext cx="7713017" cy="5143500"/>
          </a:xfrm>
        </p:spPr>
      </p:pic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1404" y="2642489"/>
            <a:ext cx="2652601" cy="1568451"/>
          </a:xfrm>
        </p:spPr>
        <p:txBody>
          <a:bodyPr>
            <a:normAutofit/>
          </a:bodyPr>
          <a:lstStyle/>
          <a:p>
            <a:r>
              <a:rPr lang="fr-FR" sz="2000">
                <a:latin typeface="+mj-lt"/>
              </a:rPr>
              <a:t>Francesco Murande </a:t>
            </a:r>
          </a:p>
          <a:p>
            <a:r>
              <a:rPr lang="fr-FR" sz="2000">
                <a:latin typeface="+mj-lt"/>
              </a:rPr>
              <a:t>&amp;</a:t>
            </a:r>
          </a:p>
          <a:p>
            <a:r>
              <a:rPr lang="fr-FR" sz="2000">
                <a:latin typeface="+mj-lt"/>
              </a:rPr>
              <a:t>Tony Raffoul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5201" y="4683129"/>
            <a:ext cx="1828800" cy="460375"/>
          </a:xfrm>
        </p:spPr>
        <p:txBody>
          <a:bodyPr/>
          <a:lstStyle/>
          <a:p>
            <a:r>
              <a:rPr lang="fr-FR" sz="1400"/>
              <a:t>5th June 2024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49" y="4067103"/>
            <a:ext cx="1028428" cy="703236"/>
          </a:xfrm>
        </p:spPr>
        <p:txBody>
          <a:bodyPr/>
          <a:lstStyle/>
          <a:p>
            <a:r>
              <a:rPr lang="fr-FR" sz="1050">
                <a:solidFill>
                  <a:srgbClr val="FF0000"/>
                </a:solidFill>
              </a:rPr>
              <a:t>Ecole Polytechnique Fédérale de Lausanne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A8BCB-D129-13B0-569E-A953E9855F6B}"/>
              </a:ext>
            </a:extLst>
          </p:cNvPr>
          <p:cNvSpPr/>
          <p:nvPr/>
        </p:nvSpPr>
        <p:spPr>
          <a:xfrm>
            <a:off x="1942358" y="643510"/>
            <a:ext cx="7201647" cy="1292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CL · GitLab">
            <a:extLst>
              <a:ext uri="{FF2B5EF4-FFF2-40B4-BE49-F238E27FC236}">
                <a16:creationId xmlns:a16="http://schemas.microsoft.com/office/drawing/2014/main" id="{5C3A4329-133C-28C6-CA83-995C5ECF4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1" y="643507"/>
            <a:ext cx="972206" cy="5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7818" y="661111"/>
            <a:ext cx="7177415" cy="1275267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r"/>
            <a:r>
              <a:rPr lang="fr-FR" sz="3600" dirty="0"/>
              <a:t>  Wi-Fi  </a:t>
            </a:r>
            <a:r>
              <a:rPr lang="fr-FR" sz="3600" dirty="0" err="1"/>
              <a:t>HaLow</a:t>
            </a:r>
            <a:r>
              <a:rPr lang="fr-FR" sz="3600" dirty="0"/>
              <a:t> </a:t>
            </a:r>
            <a:r>
              <a:rPr lang="fr-FR" dirty="0"/>
              <a:t> 802.11ah</a:t>
            </a:r>
            <a:r>
              <a:rPr lang="fr-FR" sz="3600" dirty="0"/>
              <a:t>  </a:t>
            </a:r>
            <a:r>
              <a:rPr lang="en-US" sz="3600" dirty="0"/>
              <a:t>characterization </a:t>
            </a:r>
            <a:r>
              <a:rPr lang="fr-FR" sz="3600" dirty="0"/>
              <a:t> </a:t>
            </a:r>
            <a:r>
              <a:rPr lang="fr-FR" sz="3600" dirty="0" err="1"/>
              <a:t>under</a:t>
            </a:r>
            <a:r>
              <a:rPr lang="fr-FR" sz="3600" dirty="0"/>
              <a:t>  </a:t>
            </a:r>
            <a:r>
              <a:rPr lang="fr-FR" sz="3600" dirty="0" err="1"/>
              <a:t>Swiss</a:t>
            </a:r>
            <a:r>
              <a:rPr lang="fr-FR" sz="3600" dirty="0"/>
              <a:t> / EU  </a:t>
            </a:r>
            <a:r>
              <a:rPr lang="en-US" sz="3600" dirty="0"/>
              <a:t>regulations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s and lines&#10;&#10;Description automatically generated">
            <a:extLst>
              <a:ext uri="{FF2B5EF4-FFF2-40B4-BE49-F238E27FC236}">
                <a16:creationId xmlns:a16="http://schemas.microsoft.com/office/drawing/2014/main" id="{859D7A31-7002-E58D-6D54-91D5A5E1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691" y="2837232"/>
            <a:ext cx="3171264" cy="1975621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424879"/>
            <a:ext cx="7949193" cy="1072753"/>
          </a:xfrm>
        </p:spPr>
        <p:txBody>
          <a:bodyPr/>
          <a:lstStyle/>
          <a:p>
            <a:r>
              <a:rPr lang="fr-FR" err="1"/>
              <a:t>Filling</a:t>
            </a:r>
            <a:r>
              <a:rPr lang="fr-FR"/>
              <a:t> the gap </a:t>
            </a:r>
            <a:r>
              <a:rPr lang="fr-FR" err="1"/>
              <a:t>between</a:t>
            </a:r>
            <a:r>
              <a:rPr lang="fr-FR"/>
              <a:t> PAN and LPWAN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Picture 2" descr="TCL · GitLab">
            <a:extLst>
              <a:ext uri="{FF2B5EF4-FFF2-40B4-BE49-F238E27FC236}">
                <a16:creationId xmlns:a16="http://schemas.microsoft.com/office/drawing/2014/main" id="{C397C235-F3FE-A55F-1555-696961DC1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5CB441-603A-54C4-80E0-65CF3F486C3D}"/>
              </a:ext>
            </a:extLst>
          </p:cNvPr>
          <p:cNvSpPr/>
          <p:nvPr/>
        </p:nvSpPr>
        <p:spPr>
          <a:xfrm>
            <a:off x="743255" y="4950461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1B2B5-9776-18F0-04EB-531A7FF335E3}"/>
              </a:ext>
            </a:extLst>
          </p:cNvPr>
          <p:cNvSpPr/>
          <p:nvPr/>
        </p:nvSpPr>
        <p:spPr>
          <a:xfrm>
            <a:off x="2144571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918A6F-4752-A460-212D-606571E5A730}"/>
              </a:ext>
            </a:extLst>
          </p:cNvPr>
          <p:cNvSpPr/>
          <p:nvPr/>
        </p:nvSpPr>
        <p:spPr>
          <a:xfrm>
            <a:off x="3539032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FA9E0-A25A-D6F3-29E3-9C2020F11CE9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B68E5-D044-E632-8D50-4EE96254B757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913726-1B01-B237-B31E-FE3F3D9CA904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DF32FF-3A13-0EB3-88DE-4158E8504A0E}"/>
              </a:ext>
            </a:extLst>
          </p:cNvPr>
          <p:cNvGrpSpPr/>
          <p:nvPr/>
        </p:nvGrpSpPr>
        <p:grpSpPr>
          <a:xfrm>
            <a:off x="4466796" y="842682"/>
            <a:ext cx="4160862" cy="1938060"/>
            <a:chOff x="4150824" y="1164685"/>
            <a:chExt cx="4597883" cy="20945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ED736DF-7C03-2A97-8812-B82EF17BB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2839" y="1164685"/>
              <a:ext cx="4253914" cy="18942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DD5D52-FE73-8552-67F3-17F650611860}"/>
                </a:ext>
              </a:extLst>
            </p:cNvPr>
            <p:cNvSpPr txBox="1"/>
            <p:nvPr/>
          </p:nvSpPr>
          <p:spPr>
            <a:xfrm>
              <a:off x="4150824" y="2997618"/>
              <a:ext cx="45978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>
                  <a:latin typeface="Adelle Sans Devanagari" panose="02000503000000020004" pitchFamily="2" charset="-78"/>
                  <a:cs typeface="Adelle Sans Devanagari" panose="02000503000000020004" pitchFamily="2" charset="-78"/>
                </a:rPr>
                <a:t>Range-Rate comparison of existing LPWAN technologies</a:t>
              </a:r>
            </a:p>
          </p:txBody>
        </p:sp>
      </p:grp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90B2DB37-8DDC-65A8-8AB0-F30D5D4BE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77" y="1607984"/>
            <a:ext cx="4141665" cy="2458495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0000"/>
                </a:solidFill>
                <a:latin typeface="Franklin Gothic Book" panose="020B0503020102020204" pitchFamily="34" charset="0"/>
              </a:rPr>
              <a:t>Extended range </a:t>
            </a:r>
            <a:r>
              <a:rPr lang="en-GB">
                <a:latin typeface="Franklin Gothic Book" panose="020B0503020102020204" pitchFamily="34" charset="0"/>
              </a:rPr>
              <a:t>compared to PAN / LAN.</a:t>
            </a:r>
            <a:endParaRPr lang="en-GB" b="1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r>
              <a:rPr lang="en-GB" b="1">
                <a:solidFill>
                  <a:srgbClr val="FF0000"/>
                </a:solidFill>
                <a:latin typeface="Franklin Gothic Book" panose="020B0503020102020204" pitchFamily="34" charset="0"/>
              </a:rPr>
              <a:t>Higher bitrate </a:t>
            </a:r>
            <a:r>
              <a:rPr lang="en-GB">
                <a:latin typeface="Franklin Gothic Book" panose="020B0503020102020204" pitchFamily="34" charset="0"/>
              </a:rPr>
              <a:t>than LPWAN.</a:t>
            </a:r>
          </a:p>
          <a:p>
            <a:r>
              <a:rPr lang="en-US" sz="1800">
                <a:latin typeface="Franklin Gothic Book" panose="020B0503020102020204" pitchFamily="34" charset="0"/>
              </a:rPr>
              <a:t>Good </a:t>
            </a:r>
            <a:r>
              <a:rPr lang="en-US" sz="1800" b="1">
                <a:solidFill>
                  <a:srgbClr val="FF0000"/>
                </a:solidFill>
                <a:latin typeface="Franklin Gothic Book" panose="020B0503020102020204" pitchFamily="34" charset="0"/>
              </a:rPr>
              <a:t>signal penetration </a:t>
            </a:r>
            <a:r>
              <a:rPr lang="en-US" sz="1800">
                <a:latin typeface="Franklin Gothic Book" panose="020B0503020102020204" pitchFamily="34" charset="0"/>
              </a:rPr>
              <a:t>through walls and obstacles. </a:t>
            </a:r>
            <a:endParaRPr lang="en-GB">
              <a:latin typeface="Franklin Gothic Book" panose="020B0503020102020204" pitchFamily="34" charset="0"/>
            </a:endParaRPr>
          </a:p>
          <a:p>
            <a:endParaRPr lang="en-GB">
              <a:latin typeface="Franklin Gothic Book" panose="020B05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C24F55-26C2-FF9F-172F-7DD437C28C9F}"/>
              </a:ext>
            </a:extLst>
          </p:cNvPr>
          <p:cNvSpPr txBox="1"/>
          <p:nvPr/>
        </p:nvSpPr>
        <p:spPr>
          <a:xfrm rot="16200000">
            <a:off x="7841736" y="1285368"/>
            <a:ext cx="179133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*Source: Wi-Fi </a:t>
            </a:r>
            <a:r>
              <a:rPr lang="en-GB" err="1"/>
              <a:t>HaLow</a:t>
            </a:r>
            <a:r>
              <a:rPr lang="en-GB"/>
              <a:t> for the Internet of Things: An up-to-date survey on IEEE 802.11ah research, Journal of Network and Computer </a:t>
            </a:r>
            <a:r>
              <a:rPr lang="en-GB" err="1"/>
              <a:t>Applications,Volume</a:t>
            </a:r>
            <a:r>
              <a:rPr lang="en-GB"/>
              <a:t> 182, 2021.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D1275-128E-7EAE-F322-A513CA063895}"/>
              </a:ext>
            </a:extLst>
          </p:cNvPr>
          <p:cNvSpPr txBox="1"/>
          <p:nvPr/>
        </p:nvSpPr>
        <p:spPr>
          <a:xfrm>
            <a:off x="4430938" y="4725982"/>
            <a:ext cx="3492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>
                <a:latin typeface="Adelle Sans Devanagari" panose="02000503000000020004" pitchFamily="2" charset="-78"/>
                <a:cs typeface="Adelle Sans Devanagari" panose="02000503000000020004" pitchFamily="2" charset="-78"/>
              </a:defRPr>
            </a:lvl1pPr>
          </a:lstStyle>
          <a:p>
            <a:r>
              <a:rPr lang="en-US" sz="1100"/>
              <a:t>Attenuation rates of building materials.</a:t>
            </a:r>
            <a:endParaRPr lang="en-GB" sz="110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60E04C7E-D144-C80D-8FB8-B0C67C05ECFE}"/>
              </a:ext>
            </a:extLst>
          </p:cNvPr>
          <p:cNvSpPr txBox="1">
            <a:spLocks/>
          </p:cNvSpPr>
          <p:nvPr/>
        </p:nvSpPr>
        <p:spPr>
          <a:xfrm>
            <a:off x="4583868" y="3113412"/>
            <a:ext cx="3391925" cy="1522767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GB"/>
          </a:p>
          <a:p>
            <a:endParaRPr lang="en-US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C7CD60-9E0C-71DC-EEFD-749925B6D95F}"/>
              </a:ext>
            </a:extLst>
          </p:cNvPr>
          <p:cNvSpPr txBox="1"/>
          <p:nvPr/>
        </p:nvSpPr>
        <p:spPr>
          <a:xfrm rot="16200000">
            <a:off x="7471265" y="3646246"/>
            <a:ext cx="21904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*Source: Richard Rudd et al. “Building Materials and Propagation: Final Report”. In: Ofcom 2604/BMEM/R/3/2.0 (Sept. 2014). </a:t>
            </a:r>
          </a:p>
        </p:txBody>
      </p:sp>
    </p:spTree>
    <p:extLst>
      <p:ext uri="{BB962C8B-B14F-4D97-AF65-F5344CB8AC3E}">
        <p14:creationId xmlns:p14="http://schemas.microsoft.com/office/powerpoint/2010/main" val="263840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5D23E4EF-A474-E14E-E55F-C0FAAF4E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2">
            <a:extLst>
              <a:ext uri="{FF2B5EF4-FFF2-40B4-BE49-F238E27FC236}">
                <a16:creationId xmlns:a16="http://schemas.microsoft.com/office/drawing/2014/main" id="{58A8C157-8C9E-9BDB-5D61-72A3050C8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578475"/>
            <a:ext cx="4058920" cy="19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1C3EE9E-BE7D-6319-8F92-684C385B6821}"/>
              </a:ext>
            </a:extLst>
          </p:cNvPr>
          <p:cNvSpPr txBox="1">
            <a:spLocks/>
          </p:cNvSpPr>
          <p:nvPr/>
        </p:nvSpPr>
        <p:spPr>
          <a:xfrm>
            <a:off x="4574473" y="1940561"/>
            <a:ext cx="3662179" cy="2981960"/>
          </a:xfrm>
          <a:prstGeom prst="rect">
            <a:avLst/>
          </a:prstGeom>
        </p:spPr>
        <p:txBody>
          <a:bodyPr vert="horz" lIns="18000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Overview</a:t>
            </a:r>
          </a:p>
          <a:p>
            <a:pPr>
              <a:lnSpc>
                <a:spcPct val="110000"/>
              </a:lnSpc>
            </a:pPr>
            <a:r>
              <a:rPr lang="en-US" sz="3200" b="1" kern="1000" spc="-70">
                <a:solidFill>
                  <a:srgbClr val="FFFFFF"/>
                </a:solidFill>
                <a:latin typeface="Franklin Gothic Demi Cond" panose="020B0706030402020204" pitchFamily="34" charset="0"/>
              </a:rPr>
              <a:t>Regulations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Market Availability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Characterization Setup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Results &amp; Interpretations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42324-6456-EB96-C4E0-0554F307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18" y="2761565"/>
            <a:ext cx="2691820" cy="1829224"/>
          </a:xfrm>
          <a:prstGeom prst="rect">
            <a:avLst/>
          </a:prstGeom>
        </p:spPr>
      </p:pic>
      <p:sp>
        <p:nvSpPr>
          <p:cNvPr id="3" name="AutoShape 4" descr="Bundesamt für Kommunikation – Berufsbildungscenter">
            <a:extLst>
              <a:ext uri="{FF2B5EF4-FFF2-40B4-BE49-F238E27FC236}">
                <a16:creationId xmlns:a16="http://schemas.microsoft.com/office/drawing/2014/main" id="{D23AFDA2-39D2-F6DD-3B33-ED3E99664B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0895" y="720645"/>
            <a:ext cx="2003507" cy="20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800FC2-6F37-5B50-CF33-117D333C4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50" y="1231478"/>
            <a:ext cx="2910087" cy="10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00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1B708E-5D66-AC4E-88EB-D50C6EC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8" y="117286"/>
            <a:ext cx="6389777" cy="1072753"/>
          </a:xfrm>
        </p:spPr>
        <p:txBody>
          <a:bodyPr/>
          <a:lstStyle/>
          <a:p>
            <a:r>
              <a:rPr lang="fr-FR" err="1"/>
              <a:t>Regulations</a:t>
            </a:r>
            <a:r>
              <a:rPr lang="fr-FR"/>
              <a:t> (ECC &amp;  BAKOM)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A89DCC28-A09A-3B27-1E78-76C49BF5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A89823-8C61-40C8-097A-6374D7C00423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A4533-918A-1BDC-C4A7-FF9D40623B1D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98B1F-1034-8C5E-399E-9098FCE9CCC5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4D551-DDAD-AB12-B3E1-CD43477E145C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84A900-5554-7C73-81DC-B2F09AE8719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BEC881-2A74-32CB-D0B0-0EE986BA2A0C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8" name="Espace réservé du contenu 1">
            <a:extLst>
              <a:ext uri="{FF2B5EF4-FFF2-40B4-BE49-F238E27FC236}">
                <a16:creationId xmlns:a16="http://schemas.microsoft.com/office/drawing/2014/main" id="{8792BCF2-4D16-5855-723C-557CA5BDD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04" y="1151531"/>
            <a:ext cx="3593099" cy="3341052"/>
          </a:xfrm>
        </p:spPr>
        <p:txBody>
          <a:bodyPr>
            <a:normAutofit/>
          </a:bodyPr>
          <a:lstStyle/>
          <a:p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European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 and </a:t>
            </a:r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Swiss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 </a:t>
            </a:r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regulations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 are </a:t>
            </a:r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aligned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.</a:t>
            </a:r>
          </a:p>
          <a:p>
            <a:pPr marL="0" indent="0">
              <a:buNone/>
            </a:pPr>
            <a:endParaRPr lang="fr-FR">
              <a:solidFill>
                <a:schemeClr val="tx2"/>
              </a:solidFill>
              <a:latin typeface="Franklin Gothic Book" panose="020B0503020102020204" pitchFamily="34" charset="0"/>
            </a:endParaRPr>
          </a:p>
          <a:p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Polite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 </a:t>
            </a:r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spectrum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 </a:t>
            </a:r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access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: </a:t>
            </a:r>
          </a:p>
          <a:p>
            <a:pPr lvl="1"/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Listen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 </a:t>
            </a:r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Before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 Talk (LBT) </a:t>
            </a:r>
            <a:r>
              <a:rPr lang="fr-FR" b="1">
                <a:solidFill>
                  <a:schemeClr val="tx2"/>
                </a:solidFill>
                <a:latin typeface="Franklin Gothic Book" panose="020B0503020102020204" pitchFamily="34" charset="0"/>
              </a:rPr>
              <a:t>+ 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Adaptive Frequency Agility (AFA).</a:t>
            </a:r>
          </a:p>
          <a:p>
            <a:pPr lvl="1"/>
            <a:r>
              <a:rPr lang="fr-FR" b="1" err="1">
                <a:solidFill>
                  <a:schemeClr val="tx2"/>
                </a:solidFill>
                <a:latin typeface="Franklin Gothic Book" panose="020B0503020102020204" pitchFamily="34" charset="0"/>
              </a:rPr>
              <a:t>Wider</a:t>
            </a:r>
            <a:r>
              <a:rPr lang="fr-FR" b="1">
                <a:solidFill>
                  <a:schemeClr val="tx2"/>
                </a:solidFill>
                <a:latin typeface="Franklin Gothic Book" panose="020B0503020102020204" pitchFamily="34" charset="0"/>
              </a:rPr>
              <a:t> bands : 4MHz </a:t>
            </a:r>
            <a:r>
              <a:rPr lang="fr-FR" b="1" err="1">
                <a:solidFill>
                  <a:schemeClr val="tx2"/>
                </a:solidFill>
                <a:latin typeface="Franklin Gothic Book" panose="020B0503020102020204" pitchFamily="34" charset="0"/>
              </a:rPr>
              <a:t>is</a:t>
            </a:r>
            <a:r>
              <a:rPr lang="fr-FR" b="1">
                <a:solidFill>
                  <a:schemeClr val="tx2"/>
                </a:solidFill>
                <a:latin typeface="Franklin Gothic Book" panose="020B0503020102020204" pitchFamily="34" charset="0"/>
              </a:rPr>
              <a:t> not </a:t>
            </a:r>
            <a:r>
              <a:rPr lang="fr-FR" b="1" err="1">
                <a:solidFill>
                  <a:schemeClr val="tx2"/>
                </a:solidFill>
                <a:latin typeface="Franklin Gothic Book" panose="020B0503020102020204" pitchFamily="34" charset="0"/>
              </a:rPr>
              <a:t>allowed</a:t>
            </a:r>
            <a:r>
              <a:rPr lang="fr-FR" b="1">
                <a:solidFill>
                  <a:schemeClr val="tx2"/>
                </a:solidFill>
                <a:latin typeface="Franklin Gothic Book" panose="020B0503020102020204" pitchFamily="34" charset="0"/>
              </a:rPr>
              <a:t>;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 </a:t>
            </a:r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unable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 to do AFA.</a:t>
            </a:r>
          </a:p>
        </p:txBody>
      </p:sp>
      <p:sp>
        <p:nvSpPr>
          <p:cNvPr id="30" name="Espace réservé de la date 4">
            <a:extLst>
              <a:ext uri="{FF2B5EF4-FFF2-40B4-BE49-F238E27FC236}">
                <a16:creationId xmlns:a16="http://schemas.microsoft.com/office/drawing/2014/main" id="{7C2E7607-D4D6-6684-186D-C32C1329D4F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6BC5DCC-EB00-F4E3-3159-887C90397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561368"/>
              </p:ext>
            </p:extLst>
          </p:nvPr>
        </p:nvGraphicFramePr>
        <p:xfrm>
          <a:off x="4844375" y="1203445"/>
          <a:ext cx="3993204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649">
                  <a:extLst>
                    <a:ext uri="{9D8B030D-6E8A-4147-A177-3AD203B41FA5}">
                      <a16:colId xmlns:a16="http://schemas.microsoft.com/office/drawing/2014/main" val="2704313730"/>
                    </a:ext>
                  </a:extLst>
                </a:gridCol>
                <a:gridCol w="2265555">
                  <a:extLst>
                    <a:ext uri="{9D8B030D-6E8A-4147-A177-3AD203B41FA5}">
                      <a16:colId xmlns:a16="http://schemas.microsoft.com/office/drawing/2014/main" val="25654743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+mj-lt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+mj-lt"/>
                        </a:rPr>
                        <a:t>Values</a:t>
                      </a:r>
                      <a:endParaRPr lang="en-GB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111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Frequency 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863-868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2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Transmit 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Max. 25 mW e.r.p | 14dbm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972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Channel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Polite Spectrum Access</a:t>
                      </a:r>
                      <a:endParaRPr lang="en-GB" sz="1400" u="none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4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Duty cycle max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2.8% (STA), 10% (AP)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728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&gt;600 kHz ≤ 1MHz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6495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75EB031-84FC-DA84-B486-9DCA574077BC}"/>
              </a:ext>
            </a:extLst>
          </p:cNvPr>
          <p:cNvSpPr txBox="1"/>
          <p:nvPr/>
        </p:nvSpPr>
        <p:spPr>
          <a:xfrm>
            <a:off x="5062800" y="3524588"/>
            <a:ext cx="359309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err="1">
                <a:solidFill>
                  <a:schemeClr val="bg2">
                    <a:lumMod val="75000"/>
                  </a:schemeClr>
                </a:solidFill>
                <a:latin typeface="Franklin Gothic Book" panose="020B0503020102020204" pitchFamily="34" charset="0"/>
              </a:rPr>
              <a:t>Available</a:t>
            </a:r>
            <a:r>
              <a:rPr lang="fr-FR" sz="1200">
                <a:solidFill>
                  <a:schemeClr val="bg2">
                    <a:lumMod val="75000"/>
                  </a:schemeClr>
                </a:solidFill>
                <a:latin typeface="Franklin Gothic Book" panose="020B0503020102020204" pitchFamily="34" charset="0"/>
              </a:rPr>
              <a:t> at: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>
                <a:latin typeface="Franklin Gothic Book" panose="020B0503020102020204" pitchFamily="34" charset="0"/>
                <a:hlinkClick r:id="rId4"/>
              </a:rPr>
              <a:t>BAKOM WLAN FACTSHEET</a:t>
            </a:r>
            <a:endParaRPr lang="fr-FR" sz="105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>
                <a:latin typeface="Franklin Gothic Book" panose="020B0503020102020204" pitchFamily="34" charset="0"/>
                <a:hlinkClick r:id="rId5"/>
              </a:rPr>
              <a:t>Swiss National Frequency Allocation Planand Specific Assignments</a:t>
            </a:r>
            <a:endParaRPr lang="fr-FR" sz="105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>
                <a:solidFill>
                  <a:schemeClr val="bg2">
                    <a:lumMod val="75000"/>
                  </a:schemeClr>
                </a:solidFill>
                <a:effectLst/>
                <a:latin typeface="Franklin Gothic Book" panose="020B0503020102020204" pitchFamily="34" charset="0"/>
              </a:rPr>
              <a:t>Switzerland and the Principality of Liechtenstein Radio Interface Regulation</a:t>
            </a:r>
            <a:r>
              <a:rPr lang="en-US" sz="1050" b="0" i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: </a:t>
            </a:r>
            <a:r>
              <a:rPr lang="en-US" sz="1050" b="0" i="0">
                <a:solidFill>
                  <a:srgbClr val="000000"/>
                </a:solidFill>
                <a:effectLst/>
                <a:latin typeface="Franklin Gothic Book" panose="020B0503020102020204" pitchFamily="34" charset="0"/>
                <a:hlinkClick r:id="rId6"/>
              </a:rPr>
              <a:t>RIR1003-11</a:t>
            </a:r>
            <a:r>
              <a:rPr lang="en-US" sz="1050" b="0" i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, </a:t>
            </a:r>
            <a:r>
              <a:rPr lang="en-US" sz="1050" b="0" i="0">
                <a:solidFill>
                  <a:srgbClr val="000000"/>
                </a:solidFill>
                <a:effectLst/>
                <a:latin typeface="Franklin Gothic Book" panose="020B0503020102020204" pitchFamily="34" charset="0"/>
                <a:hlinkClick r:id="rId7"/>
              </a:rPr>
              <a:t>RIR1003-12</a:t>
            </a:r>
            <a:endParaRPr lang="en-US" sz="105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>
                <a:solidFill>
                  <a:srgbClr val="000000"/>
                </a:solidFill>
                <a:effectLst/>
                <a:latin typeface="Franklin Gothic Book" panose="020B0503020102020204" pitchFamily="34" charset="0"/>
                <a:hlinkClick r:id="rId8"/>
              </a:rPr>
              <a:t>ERC Recommendation 70-03, CEPT, ECC</a:t>
            </a:r>
            <a:endParaRPr lang="en-US" sz="1050" b="0" i="0">
              <a:solidFill>
                <a:srgbClr val="000000"/>
              </a:solidFill>
              <a:effectLst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974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1B708E-5D66-AC4E-88EB-D50C6EC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8" y="117286"/>
            <a:ext cx="6389777" cy="1072753"/>
          </a:xfrm>
        </p:spPr>
        <p:txBody>
          <a:bodyPr/>
          <a:lstStyle/>
          <a:p>
            <a:r>
              <a:rPr lang="fr-FR" err="1"/>
              <a:t>Regulations</a:t>
            </a:r>
            <a:r>
              <a:rPr lang="fr-FR"/>
              <a:t> (ECC &amp;  BAKOM)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A89DCC28-A09A-3B27-1E78-76C49BF5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A89823-8C61-40C8-097A-6374D7C00423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A4533-918A-1BDC-C4A7-FF9D40623B1D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98B1F-1034-8C5E-399E-9098FCE9CCC5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4D551-DDAD-AB12-B3E1-CD43477E145C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84A900-5554-7C73-81DC-B2F09AE8719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BEC881-2A74-32CB-D0B0-0EE986BA2A0C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8" name="Espace réservé du contenu 1">
            <a:extLst>
              <a:ext uri="{FF2B5EF4-FFF2-40B4-BE49-F238E27FC236}">
                <a16:creationId xmlns:a16="http://schemas.microsoft.com/office/drawing/2014/main" id="{8792BCF2-4D16-5855-723C-557CA5BDD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04" y="1050277"/>
            <a:ext cx="3593099" cy="3627216"/>
          </a:xfrm>
        </p:spPr>
        <p:txBody>
          <a:bodyPr>
            <a:normAutofit/>
          </a:bodyPr>
          <a:lstStyle/>
          <a:p>
            <a:r>
              <a:rPr lang="fr-FR">
                <a:latin typeface="Franklin Gothic Book" panose="020B0503020102020204" pitchFamily="34" charset="0"/>
              </a:rPr>
              <a:t>It </a:t>
            </a:r>
            <a:r>
              <a:rPr lang="fr-FR" err="1">
                <a:latin typeface="Franklin Gothic Book" panose="020B0503020102020204" pitchFamily="34" charset="0"/>
              </a:rPr>
              <a:t>seems</a:t>
            </a:r>
            <a:r>
              <a:rPr lang="fr-FR">
                <a:latin typeface="Franklin Gothic Book" panose="020B0503020102020204" pitchFamily="34" charset="0"/>
              </a:rPr>
              <a:t> to </a:t>
            </a:r>
            <a:r>
              <a:rPr lang="fr-FR" err="1">
                <a:latin typeface="Franklin Gothic Book" panose="020B0503020102020204" pitchFamily="34" charset="0"/>
              </a:rPr>
              <a:t>be</a:t>
            </a:r>
            <a:r>
              <a:rPr lang="fr-FR">
                <a:latin typeface="Franklin Gothic Book" panose="020B0503020102020204" pitchFamily="34" charset="0"/>
              </a:rPr>
              <a:t> a </a:t>
            </a:r>
            <a:r>
              <a:rPr lang="fr-FR" err="1">
                <a:solidFill>
                  <a:srgbClr val="FF0000"/>
                </a:solidFill>
                <a:latin typeface="Franklin Gothic Book" panose="020B0503020102020204" pitchFamily="34" charset="0"/>
              </a:rPr>
              <a:t>mismatch</a:t>
            </a:r>
            <a:r>
              <a:rPr lang="fr-FR">
                <a:solidFill>
                  <a:srgbClr val="FF0000"/>
                </a:solidFill>
                <a:latin typeface="Franklin Gothic Book" panose="020B0503020102020204" pitchFamily="34" charset="0"/>
              </a:rPr>
              <a:t> in </a:t>
            </a:r>
            <a:r>
              <a:rPr lang="fr-FR" err="1">
                <a:solidFill>
                  <a:srgbClr val="FF0000"/>
                </a:solidFill>
                <a:latin typeface="Franklin Gothic Book" panose="020B0503020102020204" pitchFamily="34" charset="0"/>
              </a:rPr>
              <a:t>channel-bandwidth</a:t>
            </a:r>
            <a:r>
              <a:rPr lang="fr-FR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fr-FR">
                <a:latin typeface="Franklin Gothic Book" panose="020B0503020102020204" pitchFamily="34" charset="0"/>
              </a:rPr>
              <a:t>restrictions:</a:t>
            </a:r>
          </a:p>
          <a:p>
            <a:endParaRPr lang="fr-FR">
              <a:solidFill>
                <a:schemeClr val="tx2"/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BAKOM: </a:t>
            </a:r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lists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 5  </a:t>
            </a:r>
            <a:r>
              <a:rPr lang="fr-FR" err="1">
                <a:solidFill>
                  <a:schemeClr val="tx2"/>
                </a:solidFill>
                <a:latin typeface="Franklin Gothic Book" panose="020B0503020102020204" pitchFamily="34" charset="0"/>
              </a:rPr>
              <a:t>available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 channels of 1 MHZ  and 2 of 2 MHz.</a:t>
            </a:r>
          </a:p>
          <a:p>
            <a:pPr lvl="1"/>
            <a:r>
              <a:rPr lang="en-US" sz="1600" b="0" i="0">
                <a:solidFill>
                  <a:schemeClr val="tx2"/>
                </a:solidFill>
                <a:effectLst/>
                <a:latin typeface="Franklin Gothic Book" panose="020B0503020102020204" pitchFamily="34" charset="0"/>
              </a:rPr>
              <a:t>Radio Interface Regulatio</a:t>
            </a:r>
            <a:r>
              <a:rPr lang="en-US">
                <a:solidFill>
                  <a:schemeClr val="tx2"/>
                </a:solidFill>
                <a:latin typeface="Franklin Gothic Book" panose="020B0503020102020204" pitchFamily="34" charset="0"/>
              </a:rPr>
              <a:t>n, CEPT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: set an </a:t>
            </a:r>
            <a:r>
              <a:rPr lang="en-GB">
                <a:solidFill>
                  <a:schemeClr val="tx2"/>
                </a:solidFill>
                <a:latin typeface="Franklin Gothic Book" panose="020B0503020102020204" pitchFamily="34" charset="0"/>
              </a:rPr>
              <a:t>upper bound </a:t>
            </a:r>
            <a:r>
              <a:rPr lang="fr-FR">
                <a:solidFill>
                  <a:schemeClr val="tx2"/>
                </a:solidFill>
                <a:latin typeface="Franklin Gothic Book" panose="020B0503020102020204" pitchFamily="34" charset="0"/>
              </a:rPr>
              <a:t>of </a:t>
            </a:r>
            <a:r>
              <a:rPr lang="en-GB">
                <a:solidFill>
                  <a:schemeClr val="tx2"/>
                </a:solidFill>
                <a:latin typeface="Franklin Gothic Book" panose="020B0503020102020204" pitchFamily="34" charset="0"/>
              </a:rPr>
              <a:t> 1MHz for the occupied bandwidth.</a:t>
            </a:r>
          </a:p>
          <a:p>
            <a:pPr marL="342900" lvl="1" indent="0">
              <a:buNone/>
            </a:pPr>
            <a:endParaRPr lang="fr-FR" sz="1400">
              <a:solidFill>
                <a:srgbClr val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0" name="Espace réservé de la date 4">
            <a:extLst>
              <a:ext uri="{FF2B5EF4-FFF2-40B4-BE49-F238E27FC236}">
                <a16:creationId xmlns:a16="http://schemas.microsoft.com/office/drawing/2014/main" id="{7C2E7607-D4D6-6684-186D-C32C1329D4F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FFAA27-4B7B-D9AD-F152-D4642DF8C53E}"/>
              </a:ext>
            </a:extLst>
          </p:cNvPr>
          <p:cNvGrpSpPr/>
          <p:nvPr/>
        </p:nvGrpSpPr>
        <p:grpSpPr>
          <a:xfrm>
            <a:off x="4572000" y="1151530"/>
            <a:ext cx="3150416" cy="780989"/>
            <a:chOff x="4649119" y="2234204"/>
            <a:chExt cx="1608736" cy="5244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EECD8C-D0B7-4FEF-2260-0445FBD45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r="59601" b="82719"/>
            <a:stretch/>
          </p:blipFill>
          <p:spPr>
            <a:xfrm>
              <a:off x="4649119" y="2234204"/>
              <a:ext cx="1608736" cy="23853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FF14D20-5494-0735-D527-962ABFED0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915" r="59601" b="-1992"/>
            <a:stretch/>
          </p:blipFill>
          <p:spPr>
            <a:xfrm>
              <a:off x="4649119" y="2440084"/>
              <a:ext cx="1608735" cy="318528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BC2DDC5-BBEC-D0A6-AAF0-6828876C8EB9}"/>
              </a:ext>
            </a:extLst>
          </p:cNvPr>
          <p:cNvSpPr/>
          <p:nvPr/>
        </p:nvSpPr>
        <p:spPr>
          <a:xfrm>
            <a:off x="6190745" y="1121375"/>
            <a:ext cx="1531673" cy="8183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0BF3D6-ADC5-68DB-0AA8-6EFC37186D9E}"/>
              </a:ext>
            </a:extLst>
          </p:cNvPr>
          <p:cNvSpPr txBox="1"/>
          <p:nvPr/>
        </p:nvSpPr>
        <p:spPr>
          <a:xfrm>
            <a:off x="4497974" y="859764"/>
            <a:ext cx="23488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Franklin Gothic Book" panose="020B0503020102020204" pitchFamily="34" charset="0"/>
                <a:hlinkClick r:id="rId5"/>
              </a:rPr>
              <a:t>BAKOM WLAN FACTSHEET</a:t>
            </a:r>
            <a:endParaRPr lang="fr-FR" sz="1100" dirty="0">
              <a:latin typeface="Franklin Gothic Book" panose="020B05030201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2FF198-B7CA-693E-1D0A-502C852ECA80}"/>
              </a:ext>
            </a:extLst>
          </p:cNvPr>
          <p:cNvGrpSpPr/>
          <p:nvPr/>
        </p:nvGrpSpPr>
        <p:grpSpPr>
          <a:xfrm>
            <a:off x="4585674" y="2504823"/>
            <a:ext cx="4033041" cy="685819"/>
            <a:chOff x="4710126" y="2044953"/>
            <a:chExt cx="1310967" cy="17932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8FF752F-B2EC-C947-EDE6-71EE29D48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9805" b="95001"/>
            <a:stretch/>
          </p:blipFill>
          <p:spPr>
            <a:xfrm>
              <a:off x="4710126" y="2044953"/>
              <a:ext cx="1310967" cy="6625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D45C4C-7101-38B5-8598-A93FF344B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1548" r="69805" b="70036"/>
            <a:stretch/>
          </p:blipFill>
          <p:spPr>
            <a:xfrm>
              <a:off x="4710127" y="2112759"/>
              <a:ext cx="1310966" cy="111523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C06F5FC-924F-9EAB-9618-AE09317A83D2}"/>
              </a:ext>
            </a:extLst>
          </p:cNvPr>
          <p:cNvSpPr/>
          <p:nvPr/>
        </p:nvSpPr>
        <p:spPr>
          <a:xfrm>
            <a:off x="6450909" y="2445026"/>
            <a:ext cx="2230439" cy="806611"/>
          </a:xfrm>
          <a:prstGeom prst="rect">
            <a:avLst/>
          </a:prstGeom>
          <a:noFill/>
          <a:ln w="76200">
            <a:solidFill>
              <a:srgbClr val="00F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A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6A39F-7F93-9675-CE7C-AE81A779C669}"/>
              </a:ext>
            </a:extLst>
          </p:cNvPr>
          <p:cNvSpPr txBox="1"/>
          <p:nvPr/>
        </p:nvSpPr>
        <p:spPr>
          <a:xfrm>
            <a:off x="4497973" y="2041767"/>
            <a:ext cx="41692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Switzerland and the Principality of Liechtenstein Radio Interface Regulation: </a:t>
            </a:r>
            <a:r>
              <a:rPr lang="en-US" sz="1050" b="0" i="0">
                <a:solidFill>
                  <a:srgbClr val="000000"/>
                </a:solidFill>
                <a:effectLst/>
                <a:latin typeface="Franklin Gothic Book" panose="020B0503020102020204" pitchFamily="34" charset="0"/>
                <a:hlinkClick r:id="rId7"/>
              </a:rPr>
              <a:t>RIR1003-11</a:t>
            </a:r>
            <a:r>
              <a:rPr lang="en-US" sz="1050" b="0" i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, </a:t>
            </a:r>
            <a:r>
              <a:rPr lang="en-US" sz="1050" b="0" i="0">
                <a:solidFill>
                  <a:srgbClr val="000000"/>
                </a:solidFill>
                <a:effectLst/>
                <a:latin typeface="Franklin Gothic Book" panose="020B0503020102020204" pitchFamily="34" charset="0"/>
                <a:hlinkClick r:id="rId8"/>
              </a:rPr>
              <a:t>RIR1003-12</a:t>
            </a:r>
            <a:endParaRPr lang="en-US" sz="1050">
              <a:solidFill>
                <a:srgbClr val="00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D5B732-E0D8-4E40-6D3E-CE50556B3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426" y="3820591"/>
            <a:ext cx="4069815" cy="8279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6980FB8-3A96-76AA-07C1-EC0A7402ED8C}"/>
              </a:ext>
            </a:extLst>
          </p:cNvPr>
          <p:cNvSpPr txBox="1"/>
          <p:nvPr/>
        </p:nvSpPr>
        <p:spPr>
          <a:xfrm>
            <a:off x="4497974" y="3574977"/>
            <a:ext cx="45782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0">
                <a:solidFill>
                  <a:srgbClr val="000000"/>
                </a:solidFill>
                <a:effectLst/>
                <a:latin typeface="Franklin Gothic Book" panose="020B0503020102020204" pitchFamily="34" charset="0"/>
                <a:hlinkClick r:id="rId10"/>
              </a:rPr>
              <a:t>ERC Recommendation 70-03, CEPT, ECC</a:t>
            </a:r>
            <a:endParaRPr lang="en-US" sz="1000" b="0" i="0">
              <a:solidFill>
                <a:srgbClr val="000000"/>
              </a:solidFill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333CCB-F1A6-B2DA-ED95-E958D389C813}"/>
              </a:ext>
            </a:extLst>
          </p:cNvPr>
          <p:cNvSpPr/>
          <p:nvPr/>
        </p:nvSpPr>
        <p:spPr>
          <a:xfrm>
            <a:off x="7726990" y="3704994"/>
            <a:ext cx="967703" cy="1017931"/>
          </a:xfrm>
          <a:prstGeom prst="rect">
            <a:avLst/>
          </a:prstGeom>
          <a:noFill/>
          <a:ln w="76200">
            <a:solidFill>
              <a:srgbClr val="00F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4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1B708E-5D66-AC4E-88EB-D50C6EC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17286"/>
            <a:ext cx="5202627" cy="1072753"/>
          </a:xfrm>
        </p:spPr>
        <p:txBody>
          <a:bodyPr/>
          <a:lstStyle/>
          <a:p>
            <a:r>
              <a:rPr lang="fr-FR"/>
              <a:t>How </a:t>
            </a:r>
            <a:r>
              <a:rPr lang="fr-FR" err="1"/>
              <a:t>is</a:t>
            </a:r>
            <a:r>
              <a:rPr lang="fr-FR"/>
              <a:t> the </a:t>
            </a:r>
            <a:r>
              <a:rPr lang="fr-FR" err="1"/>
              <a:t>duty</a:t>
            </a:r>
            <a:r>
              <a:rPr lang="fr-FR"/>
              <a:t> cycle </a:t>
            </a:r>
            <a:r>
              <a:rPr lang="fr-FR" err="1"/>
              <a:t>measured</a:t>
            </a:r>
            <a:r>
              <a:rPr lang="fr-FR"/>
              <a:t>?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A89DCC28-A09A-3B27-1E78-76C49BF5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A89823-8C61-40C8-097A-6374D7C00423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A4533-918A-1BDC-C4A7-FF9D40623B1D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98B1F-1034-8C5E-399E-9098FCE9CCC5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4D551-DDAD-AB12-B3E1-CD43477E145C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84A900-5554-7C73-81DC-B2F09AE8719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BEC881-2A74-32CB-D0B0-0EE986BA2A0C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68B8C4C-B716-E456-B329-216D966E8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1102911"/>
            <a:ext cx="6227228" cy="1984287"/>
          </a:xfrm>
          <a:prstGeom prst="rect">
            <a:avLst/>
          </a:prstGeom>
        </p:spPr>
      </p:pic>
      <p:sp>
        <p:nvSpPr>
          <p:cNvPr id="18" name="Espace réservé du contenu 1">
            <a:extLst>
              <a:ext uri="{FF2B5EF4-FFF2-40B4-BE49-F238E27FC236}">
                <a16:creationId xmlns:a16="http://schemas.microsoft.com/office/drawing/2014/main" id="{2BCE85EC-8D1B-4C98-03A9-A7E8D9BF9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63" y="3445133"/>
            <a:ext cx="6298371" cy="1413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>
                <a:latin typeface="+mn-lt"/>
              </a:rPr>
              <a:t>Default observation period : 1h</a:t>
            </a:r>
            <a:br>
              <a:rPr lang="en-US" sz="1200" b="1">
                <a:latin typeface="+mn-lt"/>
              </a:rPr>
            </a:br>
            <a:br>
              <a:rPr lang="en-US" sz="1200" b="1">
                <a:effectLst/>
                <a:latin typeface="+mn-lt"/>
              </a:rPr>
            </a:br>
            <a:r>
              <a:rPr lang="en-US" sz="1200" b="1">
                <a:effectLst/>
                <a:latin typeface="+mn-lt"/>
              </a:rPr>
              <a:t>a. </a:t>
            </a:r>
            <a:r>
              <a:rPr lang="en-US" sz="1200" b="0">
                <a:effectLst/>
                <a:latin typeface="+mn-lt"/>
              </a:rPr>
              <a:t>Evenly distributed.</a:t>
            </a:r>
          </a:p>
          <a:p>
            <a:pPr marL="0" indent="0">
              <a:buNone/>
            </a:pPr>
            <a:r>
              <a:rPr lang="en-US" sz="1200" b="1">
                <a:effectLst/>
                <a:latin typeface="+mn-lt"/>
              </a:rPr>
              <a:t>b. </a:t>
            </a:r>
            <a:r>
              <a:rPr lang="en-US" sz="1200">
                <a:latin typeface="+mn-lt"/>
              </a:rPr>
              <a:t>S</a:t>
            </a:r>
            <a:r>
              <a:rPr lang="en-US" sz="1200" b="0">
                <a:effectLst/>
                <a:latin typeface="+mn-lt"/>
              </a:rPr>
              <a:t>ingle burst. </a:t>
            </a:r>
          </a:p>
          <a:p>
            <a:pPr marL="0" indent="0">
              <a:buNone/>
            </a:pPr>
            <a:r>
              <a:rPr lang="en-US" sz="1200" b="1">
                <a:effectLst/>
                <a:latin typeface="+mn-lt"/>
              </a:rPr>
              <a:t>c.</a:t>
            </a:r>
            <a:r>
              <a:rPr lang="en-US" sz="1200">
                <a:solidFill>
                  <a:srgbClr val="FF0000"/>
                </a:solidFill>
                <a:effectLst/>
                <a:latin typeface="+mn-lt"/>
              </a:rPr>
              <a:t> Not </a:t>
            </a:r>
            <a:r>
              <a:rPr lang="en-US" sz="1200" b="0">
                <a:solidFill>
                  <a:srgbClr val="FF0000"/>
                </a:solidFill>
                <a:effectLst/>
                <a:latin typeface="+mn-lt"/>
              </a:rPr>
              <a:t>conform to the duty cycle regulations. </a:t>
            </a:r>
            <a:endParaRPr lang="en-US" sz="1200">
              <a:solidFill>
                <a:srgbClr val="FF0000"/>
              </a:solidFill>
              <a:latin typeface="+mn-lt"/>
            </a:endParaRPr>
          </a:p>
          <a:p>
            <a:pPr marL="0" indent="0">
              <a:buNone/>
            </a:pPr>
            <a:endParaRPr lang="fr-FR" sz="1050"/>
          </a:p>
        </p:txBody>
      </p:sp>
      <p:sp>
        <p:nvSpPr>
          <p:cNvPr id="19" name="Espace réservé de la date 4">
            <a:extLst>
              <a:ext uri="{FF2B5EF4-FFF2-40B4-BE49-F238E27FC236}">
                <a16:creationId xmlns:a16="http://schemas.microsoft.com/office/drawing/2014/main" id="{BA8A4EA7-1C44-4074-B292-BD0E4446D1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7A28BD-07A6-C147-B1FB-1E156E58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23" y="3662188"/>
            <a:ext cx="2079667" cy="979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CE7A6-F99A-7127-249E-06AAF02D67CF}"/>
              </a:ext>
            </a:extLst>
          </p:cNvPr>
          <p:cNvSpPr txBox="1"/>
          <p:nvPr/>
        </p:nvSpPr>
        <p:spPr>
          <a:xfrm rot="16200000">
            <a:off x="7415039" y="1391416"/>
            <a:ext cx="26730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tx1">
                    <a:lumMod val="60000"/>
                    <a:lumOff val="40000"/>
                  </a:schemeClr>
                </a:solidFill>
              </a:rPr>
              <a:t>*Source: Impact of EU duty cycle and transmission power limitations for sub-GHz LPWAN SRDs: an overview and future challenges. J Wireless Com Network 2019, 219 (2019).</a:t>
            </a:r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1DCACC9F-51F7-D5F0-F681-22D479B8CFC1}"/>
              </a:ext>
            </a:extLst>
          </p:cNvPr>
          <p:cNvSpPr txBox="1">
            <a:spLocks/>
          </p:cNvSpPr>
          <p:nvPr/>
        </p:nvSpPr>
        <p:spPr>
          <a:xfrm>
            <a:off x="2702718" y="3110265"/>
            <a:ext cx="2123287" cy="204773"/>
          </a:xfrm>
          <a:prstGeom prst="rect">
            <a:avLst/>
          </a:prstGeom>
        </p:spPr>
        <p:txBody>
          <a:bodyPr vert="horz" lIns="18000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fr-FR" sz="1050"/>
              <a:t>Transmission time </a:t>
            </a:r>
            <a:r>
              <a:rPr lang="fr-FR" sz="1050" err="1"/>
              <a:t>spreading</a:t>
            </a:r>
            <a:endParaRPr lang="fr-FR" sz="1050"/>
          </a:p>
        </p:txBody>
      </p:sp>
    </p:spTree>
    <p:extLst>
      <p:ext uri="{BB962C8B-B14F-4D97-AF65-F5344CB8AC3E}">
        <p14:creationId xmlns:p14="http://schemas.microsoft.com/office/powerpoint/2010/main" val="41551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5D23E4EF-A474-E14E-E55F-C0FAAF4E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2">
            <a:extLst>
              <a:ext uri="{FF2B5EF4-FFF2-40B4-BE49-F238E27FC236}">
                <a16:creationId xmlns:a16="http://schemas.microsoft.com/office/drawing/2014/main" id="{58A8C157-8C9E-9BDB-5D61-72A3050C8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578475"/>
            <a:ext cx="4058920" cy="19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1C3EE9E-BE7D-6319-8F92-684C385B6821}"/>
              </a:ext>
            </a:extLst>
          </p:cNvPr>
          <p:cNvSpPr txBox="1">
            <a:spLocks/>
          </p:cNvSpPr>
          <p:nvPr/>
        </p:nvSpPr>
        <p:spPr>
          <a:xfrm>
            <a:off x="4574473" y="1940561"/>
            <a:ext cx="3662179" cy="2981960"/>
          </a:xfrm>
          <a:prstGeom prst="rect">
            <a:avLst/>
          </a:prstGeom>
        </p:spPr>
        <p:txBody>
          <a:bodyPr vert="horz" lIns="18000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Overview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Regulations</a:t>
            </a:r>
          </a:p>
          <a:p>
            <a:pPr>
              <a:lnSpc>
                <a:spcPct val="110000"/>
              </a:lnSpc>
            </a:pPr>
            <a:r>
              <a:rPr lang="en-US" sz="3200" b="1" kern="1000" spc="-70">
                <a:solidFill>
                  <a:srgbClr val="FFFFFF"/>
                </a:solidFill>
                <a:latin typeface="Franklin Gothic Demi Cond" panose="020B0706030402020204" pitchFamily="34" charset="0"/>
              </a:rPr>
              <a:t>Market Availability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Characterization Setup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Results &amp; Interpretations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Summary</a:t>
            </a:r>
          </a:p>
        </p:txBody>
      </p:sp>
      <p:pic>
        <p:nvPicPr>
          <p:cNvPr id="6148" name="Picture 4" descr="Morse Micro - Reinventing Wi-Fi for IoT - Leader in Wi-Fi HaLow">
            <a:extLst>
              <a:ext uri="{FF2B5EF4-FFF2-40B4-BE49-F238E27FC236}">
                <a16:creationId xmlns:a16="http://schemas.microsoft.com/office/drawing/2014/main" id="{21D9E9CF-CEA8-2184-2D26-A0EBA250F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49" y="1135575"/>
            <a:ext cx="2069691" cy="81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esign and development of technological products - TEKHNĒ">
            <a:extLst>
              <a:ext uri="{FF2B5EF4-FFF2-40B4-BE49-F238E27FC236}">
                <a16:creationId xmlns:a16="http://schemas.microsoft.com/office/drawing/2014/main" id="{84C197BC-CA73-8B04-DF89-72C6B7F61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461" y="1788781"/>
            <a:ext cx="1533004" cy="27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Quectel Showcases its Comprehensive Range of Cellular and GNSS Modules and  Antennas at ADAS India | The AI Journal">
            <a:extLst>
              <a:ext uri="{FF2B5EF4-FFF2-40B4-BE49-F238E27FC236}">
                <a16:creationId xmlns:a16="http://schemas.microsoft.com/office/drawing/2014/main" id="{987F668D-BDB1-DDEB-F04A-7805EDEF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116080"/>
            <a:ext cx="1964436" cy="66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ilex technology, Inc. | Partner Profile | NXP Semiconductors Inc.">
            <a:extLst>
              <a:ext uri="{FF2B5EF4-FFF2-40B4-BE49-F238E27FC236}">
                <a16:creationId xmlns:a16="http://schemas.microsoft.com/office/drawing/2014/main" id="{FEBF2E70-1FB3-2BAB-9CE9-B36C69E7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69" y="2571750"/>
            <a:ext cx="1392179" cy="71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專訪【光彩奪目】贊助商– AsiaRF Co., Ltd. – WordCamp Taiwan 2023">
            <a:extLst>
              <a:ext uri="{FF2B5EF4-FFF2-40B4-BE49-F238E27FC236}">
                <a16:creationId xmlns:a16="http://schemas.microsoft.com/office/drawing/2014/main" id="{CFB6C426-BA9B-2585-5E74-61787C0C5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1" b="10929"/>
          <a:stretch/>
        </p:blipFill>
        <p:spPr bwMode="auto">
          <a:xfrm>
            <a:off x="1013765" y="3128953"/>
            <a:ext cx="1664715" cy="66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Alfa Network Inc. | LinkedIn">
            <a:extLst>
              <a:ext uri="{FF2B5EF4-FFF2-40B4-BE49-F238E27FC236}">
                <a16:creationId xmlns:a16="http://schemas.microsoft.com/office/drawing/2014/main" id="{32D51BB6-2D10-D6AA-F4C4-ECC72FF3A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20" y="3373442"/>
            <a:ext cx="1213344" cy="121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REYAX: IoT Solution Provider｜Modules, Wireless Solution ＆ IoT Connectivity">
            <a:extLst>
              <a:ext uri="{FF2B5EF4-FFF2-40B4-BE49-F238E27FC236}">
                <a16:creationId xmlns:a16="http://schemas.microsoft.com/office/drawing/2014/main" id="{50742A26-8F36-C517-D81D-64A8BA9F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43" y="4303031"/>
            <a:ext cx="1390539" cy="40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Newracom - Wi-Fi NOW Global">
            <a:extLst>
              <a:ext uri="{FF2B5EF4-FFF2-40B4-BE49-F238E27FC236}">
                <a16:creationId xmlns:a16="http://schemas.microsoft.com/office/drawing/2014/main" id="{2C77D9AF-050E-00A3-ECE7-E4EEB0C30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456" y="898113"/>
            <a:ext cx="1533008" cy="5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58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211204"/>
            <a:ext cx="3667125" cy="504367"/>
          </a:xfrm>
        </p:spPr>
        <p:txBody>
          <a:bodyPr/>
          <a:lstStyle/>
          <a:p>
            <a:r>
              <a:rPr lang="en-US"/>
              <a:t>Market Availability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E1C0CC21-1C36-636A-7A71-F38625F2B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FAF6E0-FD59-6668-0FCD-BB563B59CA2B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238668-E039-2A5D-B6C5-8124F32B83E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F60388-BB16-659D-2D29-757B6ED606C6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C16AD-30C3-A547-FB62-4001C7C2971D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FCBE74-ACFB-2BA4-FE50-32557977D7B4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2024CB-B8EA-3D5E-ED18-2E78C310A239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8" name="Espace réservé de la date 4">
            <a:extLst>
              <a:ext uri="{FF2B5EF4-FFF2-40B4-BE49-F238E27FC236}">
                <a16:creationId xmlns:a16="http://schemas.microsoft.com/office/drawing/2014/main" id="{629EAB45-B799-3160-D944-8C1EC29CA90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4577B12-13B1-0140-F1A4-6A134417A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03" y="1839615"/>
            <a:ext cx="6741196" cy="2202076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3052CF56-9A71-CA71-9875-429AEB443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4232275"/>
            <a:ext cx="7911312" cy="504367"/>
          </a:xfrm>
        </p:spPr>
        <p:txBody>
          <a:bodyPr>
            <a:normAutofit lnSpcReduction="10000"/>
          </a:bodyPr>
          <a:lstStyle/>
          <a:p>
            <a:r>
              <a:rPr lang="en-GB" sz="1600">
                <a:solidFill>
                  <a:schemeClr val="tx2"/>
                </a:solidFill>
                <a:latin typeface="Franklin Gothic Book" panose="020B0503020102020204" pitchFamily="34" charset="0"/>
              </a:rPr>
              <a:t>Among the listed modules, only </a:t>
            </a:r>
            <a:r>
              <a:rPr lang="en-GB" sz="1600" b="1">
                <a:solidFill>
                  <a:schemeClr val="accent1"/>
                </a:solidFill>
                <a:latin typeface="Franklin Gothic Book" panose="020B0503020102020204" pitchFamily="34" charset="0"/>
              </a:rPr>
              <a:t>FGH100M (QUECTEL) ,</a:t>
            </a:r>
            <a:r>
              <a:rPr lang="en-GB" sz="1600">
                <a:latin typeface="Franklin Gothic Book" panose="020B0503020102020204" pitchFamily="34" charset="0"/>
              </a:rPr>
              <a:t> </a:t>
            </a:r>
            <a:r>
              <a:rPr lang="en-GB" sz="1600" b="1">
                <a:solidFill>
                  <a:schemeClr val="accent1"/>
                </a:solidFill>
                <a:latin typeface="Franklin Gothic Book" panose="020B0503020102020204" pitchFamily="34" charset="0"/>
              </a:rPr>
              <a:t>MYNA NK1-EU8DI-Q (TECKHNE)</a:t>
            </a:r>
            <a:r>
              <a:rPr lang="en-GB" sz="1600">
                <a:latin typeface="Franklin Gothic Book" panose="020B0503020102020204" pitchFamily="34" charset="0"/>
              </a:rPr>
              <a:t> </a:t>
            </a:r>
            <a:r>
              <a:rPr lang="en-GB" sz="1600">
                <a:solidFill>
                  <a:schemeClr val="tx2"/>
                </a:solidFill>
                <a:latin typeface="Franklin Gothic Book" panose="020B0503020102020204" pitchFamily="34" charset="0"/>
              </a:rPr>
              <a:t>and</a:t>
            </a:r>
            <a:r>
              <a:rPr lang="en-GB" sz="1600">
                <a:latin typeface="Franklin Gothic Book" panose="020B0503020102020204" pitchFamily="34" charset="0"/>
              </a:rPr>
              <a:t> </a:t>
            </a:r>
            <a:r>
              <a:rPr lang="en-GB" sz="1600" b="1">
                <a:solidFill>
                  <a:schemeClr val="accent1"/>
                </a:solidFill>
                <a:latin typeface="Franklin Gothic Book" panose="020B0503020102020204" pitchFamily="34" charset="0"/>
              </a:rPr>
              <a:t>TX-AH-R900PNR-860M</a:t>
            </a:r>
            <a:r>
              <a:rPr lang="en-GB" sz="1600">
                <a:latin typeface="Franklin Gothic Book" panose="020B0503020102020204" pitchFamily="34" charset="0"/>
              </a:rPr>
              <a:t> </a:t>
            </a:r>
            <a:r>
              <a:rPr lang="en-GB" sz="1600">
                <a:solidFill>
                  <a:schemeClr val="tx2"/>
                </a:solidFill>
                <a:latin typeface="Franklin Gothic Book" panose="020B0503020102020204" pitchFamily="34" charset="0"/>
              </a:rPr>
              <a:t>seems to have a </a:t>
            </a:r>
            <a:r>
              <a:rPr lang="en-GB" sz="1600" b="1">
                <a:solidFill>
                  <a:schemeClr val="accent1"/>
                </a:solidFill>
                <a:latin typeface="Franklin Gothic Book" panose="020B0503020102020204" pitchFamily="34" charset="0"/>
              </a:rPr>
              <a:t>CE certification.</a:t>
            </a:r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6C3A87A6-18A6-B236-960F-55C1932810E2}"/>
              </a:ext>
            </a:extLst>
          </p:cNvPr>
          <p:cNvSpPr txBox="1">
            <a:spLocks/>
          </p:cNvSpPr>
          <p:nvPr/>
        </p:nvSpPr>
        <p:spPr>
          <a:xfrm>
            <a:off x="904878" y="911227"/>
            <a:ext cx="8239125" cy="92761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tx2"/>
                </a:solidFill>
                <a:latin typeface="Franklin Gothic Book" panose="020B0503020102020204" pitchFamily="34" charset="0"/>
              </a:rPr>
              <a:t>Increasing interest in this technology:</a:t>
            </a:r>
          </a:p>
          <a:p>
            <a:pPr lvl="1"/>
            <a:r>
              <a:rPr lang="en-GB" sz="1400">
                <a:solidFill>
                  <a:schemeClr val="tx2"/>
                </a:solidFill>
                <a:latin typeface="Franklin Gothic Book" panose="020B0503020102020204" pitchFamily="34" charset="0"/>
              </a:rPr>
              <a:t>New devices continuously  entering the market. </a:t>
            </a:r>
          </a:p>
          <a:p>
            <a:pPr lvl="1"/>
            <a:r>
              <a:rPr lang="en-GB" sz="1400">
                <a:solidFill>
                  <a:schemeClr val="tx2"/>
                </a:solidFill>
                <a:latin typeface="Franklin Gothic Book" panose="020B0503020102020204" pitchFamily="34" charset="0"/>
              </a:rPr>
              <a:t>Academic community actively testing and verifying the capabilities of this protocol.</a:t>
            </a:r>
            <a:endParaRPr lang="en-GB" sz="1600" b="1">
              <a:solidFill>
                <a:schemeClr val="tx2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6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5D23E4EF-A474-E14E-E55F-C0FAAF4E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2">
            <a:extLst>
              <a:ext uri="{FF2B5EF4-FFF2-40B4-BE49-F238E27FC236}">
                <a16:creationId xmlns:a16="http://schemas.microsoft.com/office/drawing/2014/main" id="{58A8C157-8C9E-9BDB-5D61-72A3050C8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578475"/>
            <a:ext cx="4058920" cy="19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1C3EE9E-BE7D-6319-8F92-684C385B6821}"/>
              </a:ext>
            </a:extLst>
          </p:cNvPr>
          <p:cNvSpPr txBox="1">
            <a:spLocks/>
          </p:cNvSpPr>
          <p:nvPr/>
        </p:nvSpPr>
        <p:spPr>
          <a:xfrm>
            <a:off x="4574473" y="1940561"/>
            <a:ext cx="3662179" cy="2981960"/>
          </a:xfrm>
          <a:prstGeom prst="rect">
            <a:avLst/>
          </a:prstGeom>
        </p:spPr>
        <p:txBody>
          <a:bodyPr vert="horz" lIns="18000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Overview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Regulations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Market Availability</a:t>
            </a:r>
          </a:p>
          <a:p>
            <a:pPr>
              <a:lnSpc>
                <a:spcPct val="110000"/>
              </a:lnSpc>
            </a:pPr>
            <a:r>
              <a:rPr lang="en-US" sz="3200" b="1" kern="1000" spc="-70">
                <a:solidFill>
                  <a:srgbClr val="FFFFFF"/>
                </a:solidFill>
                <a:latin typeface="Franklin Gothic Demi Cond" panose="020B0706030402020204" pitchFamily="34" charset="0"/>
              </a:rPr>
              <a:t>Characterization</a:t>
            </a: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 </a:t>
            </a:r>
            <a:r>
              <a:rPr lang="en-US" sz="3200" b="1" kern="1000" spc="-70">
                <a:solidFill>
                  <a:srgbClr val="FFFFFF"/>
                </a:solidFill>
                <a:latin typeface="Franklin Gothic Demi Cond" panose="020B0706030402020204" pitchFamily="34" charset="0"/>
              </a:rPr>
              <a:t>Setup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Results &amp; Interpretations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1701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aspberry Pi 4 Model B - 4GB">
            <a:extLst>
              <a:ext uri="{FF2B5EF4-FFF2-40B4-BE49-F238E27FC236}">
                <a16:creationId xmlns:a16="http://schemas.microsoft.com/office/drawing/2014/main" id="{58955E6B-F79C-11A0-A964-0CC78CE76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6" t="13339" r="13856" b="19640"/>
          <a:stretch/>
        </p:blipFill>
        <p:spPr bwMode="auto">
          <a:xfrm>
            <a:off x="1016003" y="660404"/>
            <a:ext cx="2538885" cy="16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040BEC9-5222-A344-BCF9-D94397D0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Setup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E63D2A-0785-6841-AFED-A5664CA0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6" name="Picture 2" descr="TCL · GitLab">
            <a:extLst>
              <a:ext uri="{FF2B5EF4-FFF2-40B4-BE49-F238E27FC236}">
                <a16:creationId xmlns:a16="http://schemas.microsoft.com/office/drawing/2014/main" id="{8E094399-6376-0ABD-8C38-F9FBDE546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9098EE-9CB8-93E9-5B16-6E2DCA8338B0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2E974-B36D-B2CB-5EAD-2A96BEE1A678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D6482-0470-E72E-1DB4-6D281AA1822D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21BEE-8657-0663-9AFD-00FB8ADEC757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77565A-AFA2-5BCA-DF53-2917E76AAA9A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440E2-E28A-61AB-8B47-5D8DAAFED469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pic>
        <p:nvPicPr>
          <p:cNvPr id="24" name="Picture 2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E685332-544F-8FC6-757E-8429C5D60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762" y="791293"/>
            <a:ext cx="5148689" cy="35432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DDE7599-48C0-FEF9-B7F5-93C7755AF5E4}"/>
              </a:ext>
            </a:extLst>
          </p:cNvPr>
          <p:cNvGrpSpPr/>
          <p:nvPr/>
        </p:nvGrpSpPr>
        <p:grpSpPr>
          <a:xfrm>
            <a:off x="870743" y="2484848"/>
            <a:ext cx="2684142" cy="2281549"/>
            <a:chOff x="861898" y="1673865"/>
            <a:chExt cx="2650010" cy="2281549"/>
          </a:xfrm>
        </p:grpSpPr>
        <p:pic>
          <p:nvPicPr>
            <p:cNvPr id="26" name="Picture 25" descr="A green circuit board with gold hardware">
              <a:extLst>
                <a:ext uri="{FF2B5EF4-FFF2-40B4-BE49-F238E27FC236}">
                  <a16:creationId xmlns:a16="http://schemas.microsoft.com/office/drawing/2014/main" id="{AC4BDC93-5F59-3BAD-9B88-95AD988ABEC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98" t="14337" r="5670" b="15115"/>
            <a:stretch/>
          </p:blipFill>
          <p:spPr>
            <a:xfrm>
              <a:off x="861898" y="1673865"/>
              <a:ext cx="2650010" cy="20857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EA6864-F516-7FDE-E82F-F4AFD62C974E}"/>
                </a:ext>
              </a:extLst>
            </p:cNvPr>
            <p:cNvSpPr txBox="1"/>
            <p:nvPr/>
          </p:nvSpPr>
          <p:spPr>
            <a:xfrm>
              <a:off x="1453598" y="3655332"/>
              <a:ext cx="175586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ALFA HAT AH7292S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12A194-97B3-A5EC-D277-8D31EEA4167C}"/>
              </a:ext>
            </a:extLst>
          </p:cNvPr>
          <p:cNvSpPr txBox="1"/>
          <p:nvPr/>
        </p:nvSpPr>
        <p:spPr>
          <a:xfrm>
            <a:off x="1098777" y="2288851"/>
            <a:ext cx="23009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Raspberry 4</a:t>
            </a:r>
          </a:p>
        </p:txBody>
      </p:sp>
      <p:sp>
        <p:nvSpPr>
          <p:cNvPr id="28" name="Espace réservé de la date 4">
            <a:extLst>
              <a:ext uri="{FF2B5EF4-FFF2-40B4-BE49-F238E27FC236}">
                <a16:creationId xmlns:a16="http://schemas.microsoft.com/office/drawing/2014/main" id="{1C58BA0E-75DB-5EE7-EC80-0EDAC167D1D5}"/>
              </a:ext>
            </a:extLst>
          </p:cNvPr>
          <p:cNvSpPr txBox="1">
            <a:spLocks/>
          </p:cNvSpPr>
          <p:nvPr/>
        </p:nvSpPr>
        <p:spPr>
          <a:xfrm rot="16200000">
            <a:off x="-878498" y="2822625"/>
            <a:ext cx="3341052" cy="91152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800" err="1">
                <a:solidFill>
                  <a:schemeClr val="accent1"/>
                </a:solidFill>
                <a:latin typeface="Arial" panose="020B0604020202020204" pitchFamily="34" charset="0"/>
              </a:rPr>
              <a:t>WiFi</a:t>
            </a:r>
            <a:r>
              <a:rPr lang="fr-CH" sz="80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CH" sz="800" err="1">
                <a:solidFill>
                  <a:schemeClr val="accent1"/>
                </a:solidFill>
                <a:latin typeface="Arial" panose="020B0604020202020204" pitchFamily="34" charset="0"/>
              </a:rPr>
              <a:t>HaLow</a:t>
            </a:r>
            <a:r>
              <a:rPr lang="fr-CH" sz="800">
                <a:solidFill>
                  <a:schemeClr val="accent1"/>
                </a:solidFill>
                <a:latin typeface="Arial" panose="020B0604020202020204" pitchFamily="34" charset="0"/>
              </a:rPr>
              <a:t> Workshop Bern</a:t>
            </a:r>
            <a:endParaRPr lang="fr-FR" sz="8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6CA8F-7E0F-6308-18F9-A031884F2B93}"/>
              </a:ext>
            </a:extLst>
          </p:cNvPr>
          <p:cNvSpPr/>
          <p:nvPr/>
        </p:nvSpPr>
        <p:spPr>
          <a:xfrm>
            <a:off x="2414935" y="3343167"/>
            <a:ext cx="446119" cy="4302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564337-021D-BA46-0A9B-086E09048DD9}"/>
              </a:ext>
            </a:extLst>
          </p:cNvPr>
          <p:cNvCxnSpPr>
            <a:cxnSpLocks/>
          </p:cNvCxnSpPr>
          <p:nvPr/>
        </p:nvCxnSpPr>
        <p:spPr>
          <a:xfrm flipH="1">
            <a:off x="2659650" y="2992713"/>
            <a:ext cx="787768" cy="348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6FCCF2-A07A-DDC0-A50F-EA2AC3C99EB6}"/>
              </a:ext>
            </a:extLst>
          </p:cNvPr>
          <p:cNvSpPr txBox="1"/>
          <p:nvPr/>
        </p:nvSpPr>
        <p:spPr>
          <a:xfrm>
            <a:off x="3223016" y="2830258"/>
            <a:ext cx="10313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effectLst/>
                <a:latin typeface="CharisSIL"/>
              </a:rPr>
              <a:t>NRC7292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8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0BEC9-5222-A344-BCF9-D94397D0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44" y="358819"/>
            <a:ext cx="3667125" cy="1072753"/>
          </a:xfrm>
        </p:spPr>
        <p:txBody>
          <a:bodyPr/>
          <a:lstStyle/>
          <a:p>
            <a:r>
              <a:rPr lang="fr-FR" err="1"/>
              <a:t>Metrics</a:t>
            </a:r>
            <a:r>
              <a:rPr lang="fr-FR"/>
              <a:t> </a:t>
            </a:r>
            <a:r>
              <a:rPr lang="fr-FR" err="1"/>
              <a:t>Collected</a:t>
            </a:r>
            <a:r>
              <a:rPr lang="fr-FR"/>
              <a:t> 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328C0A-2B46-D74A-A592-90FFD545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53190" y="2822625"/>
            <a:ext cx="3341052" cy="911524"/>
          </a:xfrm>
        </p:spPr>
        <p:txBody>
          <a:bodyPr/>
          <a:lstStyle/>
          <a:p>
            <a:r>
              <a:rPr lang="fr-CH" sz="800" err="1">
                <a:solidFill>
                  <a:schemeClr val="accent1"/>
                </a:solidFill>
                <a:latin typeface="Arial" panose="020B0604020202020204" pitchFamily="34" charset="0"/>
              </a:rPr>
              <a:t>WiFi</a:t>
            </a:r>
            <a:r>
              <a:rPr lang="fr-CH" sz="80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CH" sz="800" err="1">
                <a:solidFill>
                  <a:schemeClr val="accent1"/>
                </a:solidFill>
                <a:latin typeface="Arial" panose="020B0604020202020204" pitchFamily="34" charset="0"/>
              </a:rPr>
              <a:t>HaLow</a:t>
            </a:r>
            <a:r>
              <a:rPr lang="fr-CH" sz="800">
                <a:solidFill>
                  <a:schemeClr val="accent1"/>
                </a:solidFill>
                <a:latin typeface="Arial" panose="020B0604020202020204" pitchFamily="34" charset="0"/>
              </a:rPr>
              <a:t> Workshop Bern</a:t>
            </a:r>
            <a:endParaRPr lang="fr-FR" sz="80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fr-FR" sz="80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E63D2A-0785-6841-AFED-A5664CA0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6" name="Picture 2" descr="TCL · GitLab">
            <a:extLst>
              <a:ext uri="{FF2B5EF4-FFF2-40B4-BE49-F238E27FC236}">
                <a16:creationId xmlns:a16="http://schemas.microsoft.com/office/drawing/2014/main" id="{8E094399-6376-0ABD-8C38-F9FBDE546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9098EE-9CB8-93E9-5B16-6E2DCA8338B0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2E974-B36D-B2CB-5EAD-2A96BEE1A678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D6482-0470-E72E-1DB4-6D281AA1822D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21BEE-8657-0663-9AFD-00FB8ADEC757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77565A-AFA2-5BCA-DF53-2917E76AAA9A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440E2-E28A-61AB-8B47-5D8DAAFED469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CFF173-4312-ABFA-C089-5D554C2B50E5}"/>
              </a:ext>
            </a:extLst>
          </p:cNvPr>
          <p:cNvSpPr txBox="1">
            <a:spLocks/>
          </p:cNvSpPr>
          <p:nvPr/>
        </p:nvSpPr>
        <p:spPr>
          <a:xfrm>
            <a:off x="1030830" y="1120900"/>
            <a:ext cx="7534217" cy="290170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Franklin Gothic Book" panose="020B0503020102020204" pitchFamily="34" charset="0"/>
              </a:rPr>
              <a:t>Data Rate</a:t>
            </a:r>
            <a:r>
              <a:rPr lang="en-US">
                <a:latin typeface="Franklin Gothic Book" panose="020B0503020102020204" pitchFamily="34" charset="0"/>
              </a:rPr>
              <a:t>, through </a:t>
            </a:r>
            <a:r>
              <a:rPr lang="en-US" b="1">
                <a:solidFill>
                  <a:schemeClr val="accent1"/>
                </a:solidFill>
                <a:latin typeface="Franklin Gothic Book" panose="020B0503020102020204" pitchFamily="34" charset="0"/>
              </a:rPr>
              <a:t>iperf3</a:t>
            </a:r>
            <a:r>
              <a:rPr lang="en-US">
                <a:latin typeface="Franklin Gothic Book" panose="020B0503020102020204" pitchFamily="34" charset="0"/>
              </a:rPr>
              <a:t> test with UDP.</a:t>
            </a:r>
          </a:p>
          <a:p>
            <a:pPr lvl="2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iperf3 –c 192.168.200.1 –u –b 0 –t 30 </a:t>
            </a:r>
          </a:p>
          <a:p>
            <a:pPr marL="0" indent="0">
              <a:buNone/>
            </a:pPr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>
                <a:latin typeface="Franklin Gothic Book" panose="020B0503020102020204" pitchFamily="34" charset="0"/>
              </a:rPr>
              <a:t>RSSI</a:t>
            </a:r>
            <a:r>
              <a:rPr lang="en-US">
                <a:latin typeface="Franklin Gothic Book" panose="020B0503020102020204" pitchFamily="34" charset="0"/>
              </a:rPr>
              <a:t> and SNR values through </a:t>
            </a:r>
            <a:r>
              <a:rPr lang="en-US" b="1">
                <a:solidFill>
                  <a:schemeClr val="accent1"/>
                </a:solidFill>
                <a:latin typeface="Franklin Gothic Book" panose="020B0503020102020204" pitchFamily="34" charset="0"/>
              </a:rPr>
              <a:t>CLI_APP </a:t>
            </a:r>
            <a:r>
              <a:rPr lang="en-US">
                <a:latin typeface="Franklin Gothic Book" panose="020B0503020102020204" pitchFamily="34" charset="0"/>
              </a:rPr>
              <a:t>provided by vendor NRC.</a:t>
            </a:r>
          </a:p>
          <a:p>
            <a:endParaRPr lang="en-US">
              <a:latin typeface="Franklin Gothic Book" panose="020B0503020102020204" pitchFamily="34" charset="0"/>
            </a:endParaRPr>
          </a:p>
          <a:p>
            <a:r>
              <a:rPr lang="en-US" b="1">
                <a:latin typeface="Franklin Gothic Book" panose="020B0503020102020204" pitchFamily="34" charset="0"/>
              </a:rPr>
              <a:t>MCS</a:t>
            </a:r>
            <a:r>
              <a:rPr lang="en-US">
                <a:latin typeface="Franklin Gothic Book" panose="020B0503020102020204" pitchFamily="34" charset="0"/>
              </a:rPr>
              <a:t> used by rate control algorithm through </a:t>
            </a:r>
            <a:r>
              <a:rPr lang="en-US" b="1">
                <a:solidFill>
                  <a:schemeClr val="accent1"/>
                </a:solidFill>
                <a:latin typeface="Franklin Gothic Book" panose="020B0503020102020204" pitchFamily="34" charset="0"/>
              </a:rPr>
              <a:t>CLI app.</a:t>
            </a:r>
          </a:p>
          <a:p>
            <a:endParaRPr lang="en-US" b="1">
              <a:solidFill>
                <a:schemeClr val="accent1"/>
              </a:solidFill>
              <a:latin typeface="Franklin Gothic Book" panose="020B0503020102020204" pitchFamily="34" charset="0"/>
            </a:endParaRPr>
          </a:p>
          <a:p>
            <a:r>
              <a:rPr lang="en-US">
                <a:latin typeface="Franklin Gothic Book" panose="020B0503020102020204" pitchFamily="34" charset="0"/>
              </a:rPr>
              <a:t>Used Software packages: </a:t>
            </a:r>
          </a:p>
          <a:p>
            <a:pPr lvl="3"/>
            <a:r>
              <a:rPr lang="en-GB" sz="1400">
                <a:latin typeface="Franklin Gothic Book" panose="020B0503020102020204" pitchFamily="34" charset="0"/>
              </a:rPr>
              <a:t>*CLI app version 2.10</a:t>
            </a:r>
          </a:p>
          <a:p>
            <a:pPr lvl="3"/>
            <a:r>
              <a:rPr lang="en-GB" sz="1400">
                <a:latin typeface="Franklin Gothic Book" panose="020B0503020102020204" pitchFamily="34" charset="0"/>
              </a:rPr>
              <a:t>*NRC_SW_1.3.4_2022_04_18</a:t>
            </a:r>
          </a:p>
          <a:p>
            <a:pPr lvl="1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9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F8CD-33B9-6582-942B-4E02C90A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24" name="Picture 2" descr="TCL · GitLab">
            <a:extLst>
              <a:ext uri="{FF2B5EF4-FFF2-40B4-BE49-F238E27FC236}">
                <a16:creationId xmlns:a16="http://schemas.microsoft.com/office/drawing/2014/main" id="{AB462EE8-460D-CA18-E432-49002E25E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13E212-4C8B-CADE-B1A2-9FEDB087B5A6}"/>
              </a:ext>
            </a:extLst>
          </p:cNvPr>
          <p:cNvSpPr txBox="1"/>
          <p:nvPr/>
        </p:nvSpPr>
        <p:spPr>
          <a:xfrm>
            <a:off x="838200" y="377217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E5BD32-E44B-875F-9C34-67BADEF93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6067"/>
            <a:ext cx="927100" cy="3340100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3178BE5-B99D-9524-F9B0-3D2B040E0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8719" y="611881"/>
            <a:ext cx="2194820" cy="2194820"/>
          </a:xfrm>
          <a:prstGeom prst="ellipse">
            <a:avLst/>
          </a:prstGeom>
        </p:spPr>
      </p:pic>
      <p:pic>
        <p:nvPicPr>
          <p:cNvPr id="10" name="Picture 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881C4825-793F-7391-EC82-B15A7D8F9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783" y="671376"/>
            <a:ext cx="2194820" cy="2194820"/>
          </a:xfrm>
          <a:prstGeom prst="ellipse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8B07B8D-EE5E-FCB4-6B94-953DF729E815}"/>
              </a:ext>
            </a:extLst>
          </p:cNvPr>
          <p:cNvSpPr txBox="1">
            <a:spLocks/>
          </p:cNvSpPr>
          <p:nvPr/>
        </p:nvSpPr>
        <p:spPr>
          <a:xfrm>
            <a:off x="1164598" y="2851537"/>
            <a:ext cx="4031815" cy="1421728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Franklin Gothic Book" panose="020B0503020102020204" pitchFamily="34" charset="0"/>
              </a:rPr>
              <a:t>Francesco Murande Escobar</a:t>
            </a:r>
          </a:p>
          <a:p>
            <a:r>
              <a:rPr lang="en-US" sz="1600">
                <a:latin typeface="Franklin Gothic Book" panose="020B0503020102020204" pitchFamily="34" charset="0"/>
              </a:rPr>
              <a:t>MS EE, specialization IoT | EPFL</a:t>
            </a:r>
          </a:p>
          <a:p>
            <a:r>
              <a:rPr lang="en-US" sz="1600">
                <a:latin typeface="Franklin Gothic Book" panose="020B0503020102020204" pitchFamily="34" charset="0"/>
              </a:rPr>
              <a:t>BS EE | </a:t>
            </a:r>
            <a:r>
              <a:rPr lang="en-US" sz="1600" err="1">
                <a:latin typeface="Franklin Gothic Book" panose="020B0503020102020204" pitchFamily="34" charset="0"/>
              </a:rPr>
              <a:t>Politecnico</a:t>
            </a:r>
            <a:r>
              <a:rPr lang="en-US" sz="1600">
                <a:latin typeface="Franklin Gothic Book" panose="020B0503020102020204" pitchFamily="34" charset="0"/>
              </a:rPr>
              <a:t> di Torino</a:t>
            </a:r>
          </a:p>
          <a:p>
            <a:pPr marL="0" indent="0">
              <a:buNone/>
            </a:pPr>
            <a:r>
              <a:rPr lang="en-US" sz="1600">
                <a:latin typeface="Franklin Gothic Book" panose="020B0503020102020204" pitchFamily="34" charset="0"/>
              </a:rPr>
              <a:t>    </a:t>
            </a:r>
            <a:r>
              <a:rPr lang="en-US" sz="1600" err="1">
                <a:latin typeface="Franklin Gothic Book" panose="020B0503020102020204" pitchFamily="34" charset="0"/>
              </a:rPr>
              <a:t>francesco.murandeescobar@epfl.ch</a:t>
            </a:r>
            <a:endParaRPr lang="en-US" sz="1600">
              <a:latin typeface="Franklin Gothic Book" panose="020B0503020102020204" pitchFamily="34" charset="0"/>
            </a:endParaRPr>
          </a:p>
          <a:p>
            <a:pPr algn="ctr"/>
            <a:endParaRPr lang="en-US" sz="1600"/>
          </a:p>
          <a:p>
            <a:pPr lvl="1" algn="ctr"/>
            <a:endParaRPr lang="en-US" sz="1400"/>
          </a:p>
          <a:p>
            <a:pPr algn="ctr"/>
            <a:endParaRPr lang="en-US" sz="16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B0AF4A-E510-A474-F60D-A28F4561851A}"/>
              </a:ext>
            </a:extLst>
          </p:cNvPr>
          <p:cNvGrpSpPr/>
          <p:nvPr/>
        </p:nvGrpSpPr>
        <p:grpSpPr>
          <a:xfrm>
            <a:off x="1199624" y="2857890"/>
            <a:ext cx="7736195" cy="1264067"/>
            <a:chOff x="1351791" y="3274006"/>
            <a:chExt cx="7193032" cy="1264067"/>
          </a:xfrm>
        </p:grpSpPr>
        <p:sp>
          <p:nvSpPr>
            <p:cNvPr id="12" name="Content Placeholder 1">
              <a:extLst>
                <a:ext uri="{FF2B5EF4-FFF2-40B4-BE49-F238E27FC236}">
                  <a16:creationId xmlns:a16="http://schemas.microsoft.com/office/drawing/2014/main" id="{AD39DAA0-36D2-8AA3-31DC-0993B1E6FE70}"/>
                </a:ext>
              </a:extLst>
            </p:cNvPr>
            <p:cNvSpPr txBox="1">
              <a:spLocks/>
            </p:cNvSpPr>
            <p:nvPr/>
          </p:nvSpPr>
          <p:spPr>
            <a:xfrm>
              <a:off x="5114600" y="3274006"/>
              <a:ext cx="3430223" cy="1023449"/>
            </a:xfrm>
            <a:prstGeom prst="rect">
              <a:avLst/>
            </a:prstGeom>
          </p:spPr>
          <p:txBody>
            <a:bodyPr vert="horz" lIns="18000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8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SzPct val="90000"/>
                <a:buFont typeface="Wingdings" pitchFamily="2" charset="2"/>
                <a:buChar char="§"/>
                <a:defRPr sz="15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/>
                <a:t>Tony </a:t>
              </a:r>
              <a:r>
                <a:rPr lang="en-US" sz="1600" err="1"/>
                <a:t>Raffoul</a:t>
              </a:r>
              <a:r>
                <a:rPr lang="en-US" sz="1600"/>
                <a:t> </a:t>
              </a:r>
            </a:p>
            <a:p>
              <a:r>
                <a:rPr lang="en-US" sz="1600"/>
                <a:t>BS Microengineering | EPFL</a:t>
              </a:r>
            </a:p>
            <a:p>
              <a:pPr marL="0" indent="0">
                <a:buNone/>
              </a:pPr>
              <a:r>
                <a:rPr lang="en-US" sz="1600"/>
                <a:t>    </a:t>
              </a:r>
              <a:r>
                <a:rPr lang="en-US" sz="1600" err="1"/>
                <a:t>tony.raffoul@epfl.ch</a:t>
              </a:r>
              <a:endParaRPr lang="en-US" sz="1600"/>
            </a:p>
            <a:p>
              <a:pPr lvl="1"/>
              <a:endParaRPr lang="en-US" sz="1400"/>
            </a:p>
            <a:p>
              <a:endParaRPr lang="en-US" sz="1600"/>
            </a:p>
          </p:txBody>
        </p:sp>
        <p:pic>
          <p:nvPicPr>
            <p:cNvPr id="4" name="Graphic 3" descr="Envelope with solid fill">
              <a:extLst>
                <a:ext uri="{FF2B5EF4-FFF2-40B4-BE49-F238E27FC236}">
                  <a16:creationId xmlns:a16="http://schemas.microsoft.com/office/drawing/2014/main" id="{74FFF526-C0AF-4993-7E77-CBFC3CC2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88385" y="3932301"/>
              <a:ext cx="296693" cy="296693"/>
            </a:xfrm>
            <a:prstGeom prst="rect">
              <a:avLst/>
            </a:prstGeom>
          </p:spPr>
        </p:pic>
        <p:pic>
          <p:nvPicPr>
            <p:cNvPr id="8" name="Graphic 7" descr="Envelope with solid fill">
              <a:extLst>
                <a:ext uri="{FF2B5EF4-FFF2-40B4-BE49-F238E27FC236}">
                  <a16:creationId xmlns:a16="http://schemas.microsoft.com/office/drawing/2014/main" id="{149ED581-F9A9-4864-3FDD-3D8F3D10C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51791" y="4241380"/>
              <a:ext cx="296693" cy="29669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35955CD-B4E8-93B2-CD5A-0D3465F89AA8}"/>
              </a:ext>
            </a:extLst>
          </p:cNvPr>
          <p:cNvSpPr txBox="1"/>
          <p:nvPr/>
        </p:nvSpPr>
        <p:spPr>
          <a:xfrm>
            <a:off x="2156851" y="4484876"/>
            <a:ext cx="4830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b="1"/>
              <a:t>Academic Advisor: </a:t>
            </a:r>
            <a:r>
              <a:rPr lang="fr-CA" sz="1600"/>
              <a:t>Prof. Andreas Burg – TCL </a:t>
            </a:r>
            <a:r>
              <a:rPr lang="fr-CA" sz="1600" err="1"/>
              <a:t>Lab</a:t>
            </a:r>
            <a:endParaRPr lang="fr-CA" sz="1600" b="1"/>
          </a:p>
          <a:p>
            <a:pPr algn="ctr"/>
            <a:r>
              <a:rPr lang="fr-CA" sz="1600" b="1" err="1"/>
              <a:t>Supervisor</a:t>
            </a:r>
            <a:r>
              <a:rPr lang="fr-CA" sz="1600" b="1"/>
              <a:t>: </a:t>
            </a:r>
            <a:r>
              <a:rPr lang="fr-CA" sz="1600"/>
              <a:t>Herman </a:t>
            </a:r>
            <a:r>
              <a:rPr lang="fr-CA" sz="1600" err="1"/>
              <a:t>Hüni</a:t>
            </a:r>
            <a:r>
              <a:rPr lang="fr-CA" sz="1600"/>
              <a:t> – </a:t>
            </a:r>
            <a:r>
              <a:rPr lang="fr-CA" sz="1600" err="1"/>
              <a:t>Ganstrich</a:t>
            </a:r>
            <a:r>
              <a:rPr lang="fr-CA" sz="1600"/>
              <a:t> Energie AG</a:t>
            </a:r>
          </a:p>
        </p:txBody>
      </p:sp>
    </p:spTree>
    <p:extLst>
      <p:ext uri="{BB962C8B-B14F-4D97-AF65-F5344CB8AC3E}">
        <p14:creationId xmlns:p14="http://schemas.microsoft.com/office/powerpoint/2010/main" val="1045962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9858-2906-6CCE-0C64-54FBF2AB9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8" y="131036"/>
            <a:ext cx="5680751" cy="1072753"/>
          </a:xfrm>
        </p:spPr>
        <p:txBody>
          <a:bodyPr/>
          <a:lstStyle/>
          <a:p>
            <a:r>
              <a:rPr lang="en-US"/>
              <a:t>Metrics Collected – Data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47305-93F2-2CAA-AD1E-E623E071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C5C21B-F435-1C44-0B2E-B48FC9808AFC}"/>
              </a:ext>
            </a:extLst>
          </p:cNvPr>
          <p:cNvGrpSpPr/>
          <p:nvPr/>
        </p:nvGrpSpPr>
        <p:grpSpPr>
          <a:xfrm>
            <a:off x="805888" y="2638728"/>
            <a:ext cx="4726955" cy="2373736"/>
            <a:chOff x="827181" y="2552319"/>
            <a:chExt cx="4726955" cy="23737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58846D-F73C-F47F-3923-3E429A968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81" y="3568741"/>
              <a:ext cx="4726955" cy="135731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86B817-6176-418A-8B93-B426D0E3E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293" y="2552319"/>
              <a:ext cx="4098624" cy="949514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8DF04F8-0B4F-4FB4-FAD2-7EA8879A0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82" y="710952"/>
            <a:ext cx="3741943" cy="1442927"/>
          </a:xfrm>
          <a:prstGeom prst="rect">
            <a:avLst/>
          </a:prstGeom>
        </p:spPr>
      </p:pic>
      <p:pic>
        <p:nvPicPr>
          <p:cNvPr id="6" name="Picture 2" descr="TCL · GitLab">
            <a:extLst>
              <a:ext uri="{FF2B5EF4-FFF2-40B4-BE49-F238E27FC236}">
                <a16:creationId xmlns:a16="http://schemas.microsoft.com/office/drawing/2014/main" id="{3B4B33C4-7D47-2B49-99D7-4A8399F7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EB26D7-4870-90EA-234A-44BCCEC3500F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090A84-6BF4-CE0E-2190-C2BDD555390C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335616-BA17-08CD-0FDF-AFEFD863928F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FE704B-53BC-6B3B-1567-F63482F1A219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31D64-27CB-C50B-0F90-AB1C8731ECB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FC0BD7-6BA7-F927-C4B1-4A7EF031B180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BBCB53-730B-D55F-EC0B-3D8067335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011" y="760182"/>
            <a:ext cx="3130341" cy="33212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B523A7-69A3-1668-38E3-C9E3E1D691A7}"/>
              </a:ext>
            </a:extLst>
          </p:cNvPr>
          <p:cNvSpPr/>
          <p:nvPr/>
        </p:nvSpPr>
        <p:spPr>
          <a:xfrm>
            <a:off x="5394008" y="1620539"/>
            <a:ext cx="2870752" cy="36261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DD7EF-DECA-CE2C-0F9E-E39F5A6E0D7A}"/>
              </a:ext>
            </a:extLst>
          </p:cNvPr>
          <p:cNvSpPr txBox="1"/>
          <p:nvPr/>
        </p:nvSpPr>
        <p:spPr>
          <a:xfrm>
            <a:off x="790981" y="2290025"/>
            <a:ext cx="2403222" cy="26161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>
                <a:latin typeface="Bahnschrift SemiLight" panose="020B0502040204020203" pitchFamily="34" charset="0"/>
              </a:rPr>
              <a:t>iperf3 –c 192.168.200.1 –u –b 0 –t 30</a:t>
            </a: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8149E08F-564F-1BB0-8BA5-5D89DD93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56730" y="2789523"/>
            <a:ext cx="3341052" cy="911524"/>
          </a:xfrm>
        </p:spPr>
        <p:txBody>
          <a:bodyPr/>
          <a:lstStyle/>
          <a:p>
            <a:r>
              <a:rPr lang="fr-CH" sz="800" err="1">
                <a:solidFill>
                  <a:schemeClr val="accent1"/>
                </a:solidFill>
                <a:latin typeface="Arial" panose="020B0604020202020204" pitchFamily="34" charset="0"/>
              </a:rPr>
              <a:t>WiFi</a:t>
            </a:r>
            <a:r>
              <a:rPr lang="fr-CH" sz="80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CH" sz="800" err="1">
                <a:solidFill>
                  <a:schemeClr val="accent1"/>
                </a:solidFill>
                <a:latin typeface="Arial" panose="020B0604020202020204" pitchFamily="34" charset="0"/>
              </a:rPr>
              <a:t>HaLow</a:t>
            </a:r>
            <a:r>
              <a:rPr lang="fr-CH" sz="800">
                <a:solidFill>
                  <a:schemeClr val="accent1"/>
                </a:solidFill>
                <a:latin typeface="Arial" panose="020B0604020202020204" pitchFamily="34" charset="0"/>
              </a:rPr>
              <a:t> Workshop Bern</a:t>
            </a:r>
            <a:endParaRPr lang="fr-FR" sz="80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fr-FR" sz="800"/>
          </a:p>
        </p:txBody>
      </p:sp>
    </p:spTree>
    <p:extLst>
      <p:ext uri="{BB962C8B-B14F-4D97-AF65-F5344CB8AC3E}">
        <p14:creationId xmlns:p14="http://schemas.microsoft.com/office/powerpoint/2010/main" val="990430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0BEC9-5222-A344-BCF9-D94397D0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92" y="281210"/>
            <a:ext cx="3667125" cy="1072753"/>
          </a:xfrm>
        </p:spPr>
        <p:txBody>
          <a:bodyPr/>
          <a:lstStyle/>
          <a:p>
            <a:r>
              <a:rPr lang="en-US"/>
              <a:t>Scenarios Considered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E63D2A-0785-6841-AFED-A5664CA0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6" name="Picture 2" descr="TCL · GitLab">
            <a:extLst>
              <a:ext uri="{FF2B5EF4-FFF2-40B4-BE49-F238E27FC236}">
                <a16:creationId xmlns:a16="http://schemas.microsoft.com/office/drawing/2014/main" id="{8E094399-6376-0ABD-8C38-F9FBDE546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9098EE-9CB8-93E9-5B16-6E2DCA8338B0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2E974-B36D-B2CB-5EAD-2A96BEE1A678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D6482-0470-E72E-1DB4-6D281AA1822D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21BEE-8657-0663-9AFD-00FB8ADEC757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77565A-AFA2-5BCA-DF53-2917E76AAA9A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440E2-E28A-61AB-8B47-5D8DAAFED469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CFF173-4312-ABFA-C089-5D554C2B50E5}"/>
              </a:ext>
            </a:extLst>
          </p:cNvPr>
          <p:cNvSpPr txBox="1">
            <a:spLocks/>
          </p:cNvSpPr>
          <p:nvPr/>
        </p:nvSpPr>
        <p:spPr>
          <a:xfrm>
            <a:off x="812251" y="1384435"/>
            <a:ext cx="1990872" cy="36409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171450" indent="-171450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1" i="0"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Coaxial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9DD8F7-4D98-08BA-4A78-5304E45A1057}"/>
              </a:ext>
            </a:extLst>
          </p:cNvPr>
          <p:cNvCxnSpPr/>
          <p:nvPr/>
        </p:nvCxnSpPr>
        <p:spPr>
          <a:xfrm>
            <a:off x="3263087" y="1141512"/>
            <a:ext cx="0" cy="319278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2ACC7B6-CAAC-32FE-E14E-6E49AF9C662A}"/>
              </a:ext>
            </a:extLst>
          </p:cNvPr>
          <p:cNvSpPr txBox="1">
            <a:spLocks/>
          </p:cNvSpPr>
          <p:nvPr/>
        </p:nvSpPr>
        <p:spPr>
          <a:xfrm>
            <a:off x="3582918" y="1384435"/>
            <a:ext cx="1688351" cy="36409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Franklin Gothic Book" panose="020B0503020102020204" pitchFamily="34" charset="0"/>
              </a:rPr>
              <a:t>Indoor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A850A6A-ABCC-FB18-FA81-132490A687E9}"/>
              </a:ext>
            </a:extLst>
          </p:cNvPr>
          <p:cNvSpPr txBox="1">
            <a:spLocks/>
          </p:cNvSpPr>
          <p:nvPr/>
        </p:nvSpPr>
        <p:spPr>
          <a:xfrm>
            <a:off x="459399" y="1970131"/>
            <a:ext cx="2585192" cy="297878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>
                <a:latin typeface="Franklin Gothic Book" panose="020B0503020102020204" pitchFamily="34" charset="0"/>
              </a:rPr>
              <a:t>Controlled environment, limited to no  interference.</a:t>
            </a:r>
          </a:p>
          <a:p>
            <a:pPr lvl="1"/>
            <a:r>
              <a:rPr lang="en-US" sz="1400">
                <a:latin typeface="Franklin Gothic Book" panose="020B0503020102020204" pitchFamily="34" charset="0"/>
              </a:rPr>
              <a:t>Sweeping through different transmission power levels with varying attenuation values.</a:t>
            </a:r>
          </a:p>
          <a:p>
            <a:pPr lvl="1"/>
            <a:r>
              <a:rPr lang="en-US" sz="1400">
                <a:latin typeface="Franklin Gothic Book" panose="020B0503020102020204" pitchFamily="34" charset="0"/>
              </a:rPr>
              <a:t>Benchmarking values for device capabilities.</a:t>
            </a:r>
          </a:p>
          <a:p>
            <a:endParaRPr lang="en-US" sz="1600"/>
          </a:p>
          <a:p>
            <a:pPr lvl="1"/>
            <a:endParaRPr lang="en-US" sz="140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67D5DA-9F3F-BAD7-0613-DACC584B3EAF}"/>
              </a:ext>
            </a:extLst>
          </p:cNvPr>
          <p:cNvSpPr txBox="1">
            <a:spLocks/>
          </p:cNvSpPr>
          <p:nvPr/>
        </p:nvSpPr>
        <p:spPr>
          <a:xfrm>
            <a:off x="3339936" y="1889192"/>
            <a:ext cx="2834315" cy="175417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err="1">
                <a:latin typeface="Franklin Gothic Book" panose="020B0503020102020204" pitchFamily="34" charset="0"/>
              </a:rPr>
              <a:t>NLoS</a:t>
            </a:r>
            <a:r>
              <a:rPr lang="en-US" sz="1400">
                <a:latin typeface="Franklin Gothic Book" panose="020B0503020102020204" pitchFamily="34" charset="0"/>
              </a:rPr>
              <a:t> measurement</a:t>
            </a:r>
          </a:p>
          <a:p>
            <a:pPr lvl="1"/>
            <a:r>
              <a:rPr lang="en-US" sz="1400">
                <a:latin typeface="Franklin Gothic Book" panose="020B0503020102020204" pitchFamily="34" charset="0"/>
              </a:rPr>
              <a:t>Characterizing wall/floor breaking capabilities, robustness of signal .</a:t>
            </a:r>
          </a:p>
          <a:p>
            <a:pPr lvl="1"/>
            <a:r>
              <a:rPr lang="en-US" sz="1400">
                <a:latin typeface="Franklin Gothic Book" panose="020B0503020102020204" pitchFamily="34" charset="0"/>
              </a:rPr>
              <a:t>Tested in 5 different buildings.</a:t>
            </a:r>
          </a:p>
          <a:p>
            <a:pPr lvl="1"/>
            <a:endParaRPr lang="en-US" sz="1400"/>
          </a:p>
        </p:txBody>
      </p:sp>
      <p:sp>
        <p:nvSpPr>
          <p:cNvPr id="14" name="Espace réservé de la date 2">
            <a:extLst>
              <a:ext uri="{FF2B5EF4-FFF2-40B4-BE49-F238E27FC236}">
                <a16:creationId xmlns:a16="http://schemas.microsoft.com/office/drawing/2014/main" id="{E45CFC55-5B96-2D7B-FB32-7BA6CED7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62990" y="2822625"/>
            <a:ext cx="3341052" cy="911524"/>
          </a:xfrm>
        </p:spPr>
        <p:txBody>
          <a:bodyPr/>
          <a:lstStyle/>
          <a:p>
            <a:r>
              <a:rPr lang="fr-CH" sz="800" err="1">
                <a:solidFill>
                  <a:schemeClr val="accent1"/>
                </a:solidFill>
                <a:latin typeface="Arial" panose="020B0604020202020204" pitchFamily="34" charset="0"/>
              </a:rPr>
              <a:t>WiFi</a:t>
            </a:r>
            <a:r>
              <a:rPr lang="fr-CH" sz="80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CH" sz="800" err="1">
                <a:solidFill>
                  <a:schemeClr val="accent1"/>
                </a:solidFill>
                <a:latin typeface="Arial" panose="020B0604020202020204" pitchFamily="34" charset="0"/>
              </a:rPr>
              <a:t>HaLow</a:t>
            </a:r>
            <a:r>
              <a:rPr lang="fr-CH" sz="800">
                <a:solidFill>
                  <a:schemeClr val="accent1"/>
                </a:solidFill>
                <a:latin typeface="Arial" panose="020B0604020202020204" pitchFamily="34" charset="0"/>
              </a:rPr>
              <a:t> Workshop Bern</a:t>
            </a:r>
            <a:endParaRPr lang="fr-FR" sz="80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fr-FR" sz="8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B4E08F-3133-FF38-5293-D9559B482416}"/>
              </a:ext>
            </a:extLst>
          </p:cNvPr>
          <p:cNvSpPr txBox="1">
            <a:spLocks/>
          </p:cNvSpPr>
          <p:nvPr/>
        </p:nvSpPr>
        <p:spPr>
          <a:xfrm>
            <a:off x="6469591" y="1384435"/>
            <a:ext cx="1688351" cy="36409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Franklin Gothic Book" panose="020B0503020102020204" pitchFamily="34" charset="0"/>
              </a:rPr>
              <a:t>Outdoor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4EBA3C1-248B-D1E6-EC2A-3BB49AD781D6}"/>
              </a:ext>
            </a:extLst>
          </p:cNvPr>
          <p:cNvSpPr txBox="1">
            <a:spLocks/>
          </p:cNvSpPr>
          <p:nvPr/>
        </p:nvSpPr>
        <p:spPr>
          <a:xfrm>
            <a:off x="6222409" y="1889193"/>
            <a:ext cx="2834315" cy="175417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err="1">
                <a:latin typeface="Franklin Gothic Book" panose="020B0503020102020204" pitchFamily="34" charset="0"/>
              </a:rPr>
              <a:t>LoS</a:t>
            </a:r>
            <a:r>
              <a:rPr lang="en-US" sz="1400">
                <a:latin typeface="Franklin Gothic Book" panose="020B0503020102020204" pitchFamily="34" charset="0"/>
              </a:rPr>
              <a:t> measurements</a:t>
            </a:r>
          </a:p>
          <a:p>
            <a:pPr lvl="1"/>
            <a:r>
              <a:rPr lang="en-US" sz="1400">
                <a:latin typeface="Franklin Gothic Book" panose="020B0503020102020204" pitchFamily="34" charset="0"/>
              </a:rPr>
              <a:t>Range test</a:t>
            </a:r>
          </a:p>
          <a:p>
            <a:pPr lvl="1"/>
            <a:endParaRPr lang="en-US" sz="1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089EA5-19E7-4AE7-4A26-438E0719A511}"/>
              </a:ext>
            </a:extLst>
          </p:cNvPr>
          <p:cNvCxnSpPr/>
          <p:nvPr/>
        </p:nvCxnSpPr>
        <p:spPr>
          <a:xfrm>
            <a:off x="6118811" y="1141512"/>
            <a:ext cx="0" cy="319278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E85EAF-B535-0076-E60D-D0F4325674DC}"/>
              </a:ext>
            </a:extLst>
          </p:cNvPr>
          <p:cNvSpPr txBox="1">
            <a:spLocks/>
          </p:cNvSpPr>
          <p:nvPr/>
        </p:nvSpPr>
        <p:spPr>
          <a:xfrm>
            <a:off x="6343811" y="4584145"/>
            <a:ext cx="3114115" cy="36409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>
                <a:solidFill>
                  <a:schemeClr val="accent1"/>
                </a:solidFill>
                <a:latin typeface="Franklin Gothic Book" panose="020B0503020102020204" pitchFamily="34" charset="0"/>
              </a:rPr>
              <a:t>*236 tests were conducted</a:t>
            </a:r>
          </a:p>
        </p:txBody>
      </p:sp>
    </p:spTree>
    <p:extLst>
      <p:ext uri="{BB962C8B-B14F-4D97-AF65-F5344CB8AC3E}">
        <p14:creationId xmlns:p14="http://schemas.microsoft.com/office/powerpoint/2010/main" val="3319118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EB13-7705-B26D-B22C-7EB77FD9E2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4012CC-0081-F2B5-71EC-E6F77D5F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28" y="123852"/>
            <a:ext cx="3144520" cy="1072753"/>
          </a:xfrm>
        </p:spPr>
        <p:txBody>
          <a:bodyPr/>
          <a:lstStyle/>
          <a:p>
            <a:r>
              <a:rPr lang="en-US"/>
              <a:t>Indoor Scenarios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6896E5-7A04-301E-885D-638BFB258763}"/>
              </a:ext>
            </a:extLst>
          </p:cNvPr>
          <p:cNvSpPr txBox="1">
            <a:spLocks/>
          </p:cNvSpPr>
          <p:nvPr/>
        </p:nvSpPr>
        <p:spPr>
          <a:xfrm>
            <a:off x="773247" y="2975517"/>
            <a:ext cx="1990872" cy="36409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Vortex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6F33FE-3B0A-7D5F-C301-A0BCFCE006D1}"/>
              </a:ext>
            </a:extLst>
          </p:cNvPr>
          <p:cNvSpPr txBox="1">
            <a:spLocks/>
          </p:cNvSpPr>
          <p:nvPr/>
        </p:nvSpPr>
        <p:spPr>
          <a:xfrm>
            <a:off x="3992259" y="901831"/>
            <a:ext cx="1990872" cy="36409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BM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981C68-1594-8B5B-F917-B25AE1018BD7}"/>
              </a:ext>
            </a:extLst>
          </p:cNvPr>
          <p:cNvSpPr txBox="1">
            <a:spLocks/>
          </p:cNvSpPr>
          <p:nvPr/>
        </p:nvSpPr>
        <p:spPr>
          <a:xfrm>
            <a:off x="752459" y="903013"/>
            <a:ext cx="1990872" cy="36409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pic>
        <p:nvPicPr>
          <p:cNvPr id="13" name="Picture 12" descr="A spiral staircase in a building&#10;&#10;Description automatically generated">
            <a:extLst>
              <a:ext uri="{FF2B5EF4-FFF2-40B4-BE49-F238E27FC236}">
                <a16:creationId xmlns:a16="http://schemas.microsoft.com/office/drawing/2014/main" id="{C62A0407-7D91-812F-F50E-1DEF1E80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685" y="1196603"/>
            <a:ext cx="1912233" cy="288025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5C1172-EB05-4DE3-E704-C6EDC2CB7630}"/>
              </a:ext>
            </a:extLst>
          </p:cNvPr>
          <p:cNvSpPr txBox="1">
            <a:spLocks/>
          </p:cNvSpPr>
          <p:nvPr/>
        </p:nvSpPr>
        <p:spPr>
          <a:xfrm>
            <a:off x="6765095" y="847152"/>
            <a:ext cx="1990872" cy="36409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BC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4FB802-5A5D-3B65-1B90-0D7F5A31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6" y="1235735"/>
            <a:ext cx="3021265" cy="123638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0BD292-1574-3062-FD36-982C8C4FC8C3}"/>
              </a:ext>
            </a:extLst>
          </p:cNvPr>
          <p:cNvSpPr txBox="1">
            <a:spLocks/>
          </p:cNvSpPr>
          <p:nvPr/>
        </p:nvSpPr>
        <p:spPr>
          <a:xfrm>
            <a:off x="3942383" y="2918245"/>
            <a:ext cx="1564287" cy="53779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Atrium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pic>
        <p:nvPicPr>
          <p:cNvPr id="8194" name="Picture 2" descr="The Atrium offers all the benefits of living at the heart of the EPFL  campus...">
            <a:extLst>
              <a:ext uri="{FF2B5EF4-FFF2-40B4-BE49-F238E27FC236}">
                <a16:creationId xmlns:a16="http://schemas.microsoft.com/office/drawing/2014/main" id="{46B46D72-402E-945A-6FE8-6D6C4C7E0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9" r="-49"/>
          <a:stretch/>
        </p:blipFill>
        <p:spPr bwMode="auto">
          <a:xfrm>
            <a:off x="3993948" y="3242055"/>
            <a:ext cx="2632408" cy="15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D795A3D3-6194-69CB-7027-F8FFB924F3D2}"/>
              </a:ext>
            </a:extLst>
          </p:cNvPr>
          <p:cNvSpPr txBox="1">
            <a:spLocks/>
          </p:cNvSpPr>
          <p:nvPr/>
        </p:nvSpPr>
        <p:spPr>
          <a:xfrm rot="16200000">
            <a:off x="-847814" y="2788653"/>
            <a:ext cx="3341052" cy="91152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800">
                <a:solidFill>
                  <a:schemeClr val="accent1"/>
                </a:solidFill>
                <a:latin typeface="Arial" panose="020B0604020202020204" pitchFamily="34" charset="0"/>
              </a:rPr>
              <a:t>WiFi HaLow Workshop Bern</a:t>
            </a:r>
            <a:endParaRPr lang="fr-FR" sz="80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fr-FR" sz="800"/>
          </a:p>
        </p:txBody>
      </p:sp>
      <p:pic>
        <p:nvPicPr>
          <p:cNvPr id="18" name="Picture 2" descr="TCL · GitLab">
            <a:extLst>
              <a:ext uri="{FF2B5EF4-FFF2-40B4-BE49-F238E27FC236}">
                <a16:creationId xmlns:a16="http://schemas.microsoft.com/office/drawing/2014/main" id="{F8F93992-7148-8DE4-5F3C-B4340184B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building with many balconies&#10;&#10;Description automatically generated">
            <a:extLst>
              <a:ext uri="{FF2B5EF4-FFF2-40B4-BE49-F238E27FC236}">
                <a16:creationId xmlns:a16="http://schemas.microsoft.com/office/drawing/2014/main" id="{90C80343-A49A-EBA3-8F62-CC3CAF87B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56" y="3272654"/>
            <a:ext cx="2369201" cy="1539981"/>
          </a:xfrm>
          <a:prstGeom prst="rect">
            <a:avLst/>
          </a:prstGeom>
        </p:spPr>
      </p:pic>
      <p:pic>
        <p:nvPicPr>
          <p:cNvPr id="3" name="Picture 2" descr="A white building with a blue sky and clouds&#10;&#10;Description automatically generated">
            <a:extLst>
              <a:ext uri="{FF2B5EF4-FFF2-40B4-BE49-F238E27FC236}">
                <a16:creationId xmlns:a16="http://schemas.microsoft.com/office/drawing/2014/main" id="{42B708F7-E2B2-E53B-A1CA-AE45170786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317" b="10589"/>
          <a:stretch/>
        </p:blipFill>
        <p:spPr>
          <a:xfrm rot="5400000">
            <a:off x="4023195" y="1254311"/>
            <a:ext cx="1679571" cy="15934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C4FB0C-E7FE-B1BA-0C99-530A5CB46C8D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390C9-FAE8-716C-662D-90C1B0E7FCF4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C79E40-7E42-667A-2AB0-EC25B73252ED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BBCBE4-F045-9410-7D14-852C918C5B8D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34F7E-33A7-3A4A-A132-FD6E8940E9BA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D5351F-7395-794B-8D2B-FEF68601E1BA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042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EB13-7705-B26D-B22C-7EB77FD9E2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4012CC-0081-F2B5-71EC-E6F77D5F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28" y="123852"/>
            <a:ext cx="3144520" cy="1072753"/>
          </a:xfrm>
        </p:spPr>
        <p:txBody>
          <a:bodyPr/>
          <a:lstStyle/>
          <a:p>
            <a:r>
              <a:rPr lang="en-US"/>
              <a:t>Outdoor Scenarios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981C68-1594-8B5B-F917-B25AE1018BD7}"/>
              </a:ext>
            </a:extLst>
          </p:cNvPr>
          <p:cNvSpPr txBox="1">
            <a:spLocks/>
          </p:cNvSpPr>
          <p:nvPr/>
        </p:nvSpPr>
        <p:spPr>
          <a:xfrm>
            <a:off x="1040051" y="1071219"/>
            <a:ext cx="1990872" cy="36409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EPFL Campus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D795A3D3-6194-69CB-7027-F8FFB924F3D2}"/>
              </a:ext>
            </a:extLst>
          </p:cNvPr>
          <p:cNvSpPr txBox="1">
            <a:spLocks/>
          </p:cNvSpPr>
          <p:nvPr/>
        </p:nvSpPr>
        <p:spPr>
          <a:xfrm rot="16200000">
            <a:off x="-904562" y="2796141"/>
            <a:ext cx="3341052" cy="91152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800" err="1">
                <a:solidFill>
                  <a:schemeClr val="accent1"/>
                </a:solidFill>
                <a:latin typeface="Arial" panose="020B0604020202020204" pitchFamily="34" charset="0"/>
              </a:rPr>
              <a:t>WiFi</a:t>
            </a:r>
            <a:r>
              <a:rPr lang="fr-CH" sz="80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fr-CH" sz="800" err="1">
                <a:solidFill>
                  <a:schemeClr val="accent1"/>
                </a:solidFill>
                <a:latin typeface="Arial" panose="020B0604020202020204" pitchFamily="34" charset="0"/>
              </a:rPr>
              <a:t>HaLow</a:t>
            </a:r>
            <a:r>
              <a:rPr lang="fr-CH" sz="800">
                <a:solidFill>
                  <a:schemeClr val="accent1"/>
                </a:solidFill>
                <a:latin typeface="Arial" panose="020B0604020202020204" pitchFamily="34" charset="0"/>
              </a:rPr>
              <a:t> Workshop Bern</a:t>
            </a:r>
            <a:endParaRPr lang="fr-FR" sz="80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fr-FR" sz="800"/>
          </a:p>
        </p:txBody>
      </p:sp>
      <p:pic>
        <p:nvPicPr>
          <p:cNvPr id="18" name="Picture 2" descr="TCL · GitLab">
            <a:extLst>
              <a:ext uri="{FF2B5EF4-FFF2-40B4-BE49-F238E27FC236}">
                <a16:creationId xmlns:a16="http://schemas.microsoft.com/office/drawing/2014/main" id="{F8F93992-7148-8DE4-5F3C-B4340184B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C4FB0C-E7FE-B1BA-0C99-530A5CB46C8D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390C9-FAE8-716C-662D-90C1B0E7FCF4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C79E40-7E42-667A-2AB0-EC25B73252ED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BBCBE4-F045-9410-7D14-852C918C5B8D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34F7E-33A7-3A4A-A132-FD6E8940E9BA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D5351F-7395-794B-8D2B-FEF68601E1BA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601B28-6680-8E15-3CC9-613CC9CBF0A5}"/>
              </a:ext>
            </a:extLst>
          </p:cNvPr>
          <p:cNvGrpSpPr/>
          <p:nvPr/>
        </p:nvGrpSpPr>
        <p:grpSpPr>
          <a:xfrm>
            <a:off x="1138863" y="1428803"/>
            <a:ext cx="2074828" cy="2564442"/>
            <a:chOff x="3280317" y="1394388"/>
            <a:chExt cx="2352692" cy="317184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FBFF1C9-F4C9-B200-C6CC-F019635CB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317" y="1394388"/>
              <a:ext cx="2352692" cy="3171848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732723-387E-C4FD-895A-94BBD678C7C0}"/>
                </a:ext>
              </a:extLst>
            </p:cNvPr>
            <p:cNvCxnSpPr/>
            <p:nvPr/>
          </p:nvCxnSpPr>
          <p:spPr>
            <a:xfrm>
              <a:off x="4266454" y="1795969"/>
              <a:ext cx="0" cy="236868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67FAAB-8B8B-E096-DD3C-69DD0E56B7D9}"/>
                </a:ext>
              </a:extLst>
            </p:cNvPr>
            <p:cNvSpPr txBox="1"/>
            <p:nvPr/>
          </p:nvSpPr>
          <p:spPr>
            <a:xfrm rot="5400000">
              <a:off x="4102947" y="2670245"/>
              <a:ext cx="62709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300m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D5FF6F-02DC-777C-A48D-83C33AE40571}"/>
              </a:ext>
            </a:extLst>
          </p:cNvPr>
          <p:cNvSpPr txBox="1"/>
          <p:nvPr/>
        </p:nvSpPr>
        <p:spPr>
          <a:xfrm>
            <a:off x="1146717" y="4203925"/>
            <a:ext cx="1990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tx1">
                    <a:lumMod val="60000"/>
                    <a:lumOff val="40000"/>
                  </a:schemeClr>
                </a:solidFill>
              </a:rPr>
              <a:t>*Source: https://</a:t>
            </a:r>
            <a:r>
              <a:rPr lang="en-GB" sz="900" err="1">
                <a:solidFill>
                  <a:schemeClr val="tx1">
                    <a:lumMod val="60000"/>
                    <a:lumOff val="40000"/>
                  </a:schemeClr>
                </a:solidFill>
              </a:rPr>
              <a:t>plan.epfl.ch</a:t>
            </a:r>
            <a:r>
              <a:rPr lang="en-GB" sz="900">
                <a:solidFill>
                  <a:schemeClr val="tx1">
                    <a:lumMod val="60000"/>
                    <a:lumOff val="40000"/>
                  </a:schemeClr>
                </a:solidFill>
              </a:rPr>
              <a:t>/ , https://</a:t>
            </a:r>
            <a:r>
              <a:rPr lang="en-GB" sz="900" err="1">
                <a:solidFill>
                  <a:schemeClr val="tx1">
                    <a:lumMod val="60000"/>
                    <a:lumOff val="40000"/>
                  </a:schemeClr>
                </a:solidFill>
              </a:rPr>
              <a:t>www.google.com</a:t>
            </a:r>
            <a:r>
              <a:rPr lang="en-GB" sz="900">
                <a:solidFill>
                  <a:schemeClr val="tx1">
                    <a:lumMod val="60000"/>
                    <a:lumOff val="40000"/>
                  </a:schemeClr>
                </a:solidFill>
              </a:rPr>
              <a:t>/maps/@46.5176701,6.5841045,343m/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8BCB232-DD82-212A-6713-735063F96836}"/>
              </a:ext>
            </a:extLst>
          </p:cNvPr>
          <p:cNvSpPr txBox="1">
            <a:spLocks/>
          </p:cNvSpPr>
          <p:nvPr/>
        </p:nvSpPr>
        <p:spPr>
          <a:xfrm>
            <a:off x="3366403" y="1071219"/>
            <a:ext cx="1990872" cy="36409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Lac Léman</a:t>
            </a:r>
          </a:p>
          <a:p>
            <a:endParaRPr lang="en-US"/>
          </a:p>
          <a:p>
            <a:pPr lvl="1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40575DF-7D01-E67B-8714-FD14662771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6" r="5492"/>
          <a:stretch/>
        </p:blipFill>
        <p:spPr>
          <a:xfrm>
            <a:off x="3452076" y="1428806"/>
            <a:ext cx="3792933" cy="2574533"/>
          </a:xfrm>
          <a:prstGeom prst="rect">
            <a:avLst/>
          </a:prstGeom>
        </p:spPr>
      </p:pic>
      <p:pic>
        <p:nvPicPr>
          <p:cNvPr id="10" name="Picture 9" descr="A person sitting on a rocky beach using a computer&#10;&#10;Description automatically generated">
            <a:extLst>
              <a:ext uri="{FF2B5EF4-FFF2-40B4-BE49-F238E27FC236}">
                <a16:creationId xmlns:a16="http://schemas.microsoft.com/office/drawing/2014/main" id="{105FF95C-63D4-D73A-EDCD-FFB3731ACD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935"/>
          <a:stretch/>
        </p:blipFill>
        <p:spPr>
          <a:xfrm>
            <a:off x="7309832" y="2778841"/>
            <a:ext cx="946139" cy="1235581"/>
          </a:xfrm>
          <a:prstGeom prst="rect">
            <a:avLst/>
          </a:prstGeom>
        </p:spPr>
      </p:pic>
      <p:pic>
        <p:nvPicPr>
          <p:cNvPr id="3" name="Picture 2" descr="A person standing on a beach&#10;&#10;Description automatically generated">
            <a:extLst>
              <a:ext uri="{FF2B5EF4-FFF2-40B4-BE49-F238E27FC236}">
                <a16:creationId xmlns:a16="http://schemas.microsoft.com/office/drawing/2014/main" id="{23C60A33-D85D-78A1-DDB8-378DD169C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122171" y="1602997"/>
            <a:ext cx="1294519" cy="946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45E1C2-1AA0-D597-803C-0F005E335235}"/>
              </a:ext>
            </a:extLst>
          </p:cNvPr>
          <p:cNvSpPr txBox="1"/>
          <p:nvPr/>
        </p:nvSpPr>
        <p:spPr>
          <a:xfrm rot="1244558">
            <a:off x="3489146" y="1900553"/>
            <a:ext cx="655820" cy="261610"/>
          </a:xfrm>
          <a:prstGeom prst="rect">
            <a:avLst/>
          </a:prstGeom>
          <a:solidFill>
            <a:srgbClr val="D3F9E2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000000"/>
                </a:solidFill>
              </a:rPr>
              <a:t>400m</a:t>
            </a:r>
          </a:p>
        </p:txBody>
      </p:sp>
    </p:spTree>
    <p:extLst>
      <p:ext uri="{BB962C8B-B14F-4D97-AF65-F5344CB8AC3E}">
        <p14:creationId xmlns:p14="http://schemas.microsoft.com/office/powerpoint/2010/main" val="4248565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5D23E4EF-A474-E14E-E55F-C0FAAF4E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2">
            <a:extLst>
              <a:ext uri="{FF2B5EF4-FFF2-40B4-BE49-F238E27FC236}">
                <a16:creationId xmlns:a16="http://schemas.microsoft.com/office/drawing/2014/main" id="{58A8C157-8C9E-9BDB-5D61-72A3050C8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578475"/>
            <a:ext cx="4058920" cy="19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1C3EE9E-BE7D-6319-8F92-684C385B6821}"/>
              </a:ext>
            </a:extLst>
          </p:cNvPr>
          <p:cNvSpPr txBox="1">
            <a:spLocks/>
          </p:cNvSpPr>
          <p:nvPr/>
        </p:nvSpPr>
        <p:spPr>
          <a:xfrm>
            <a:off x="4574475" y="1940561"/>
            <a:ext cx="3940876" cy="2981960"/>
          </a:xfrm>
          <a:prstGeom prst="rect">
            <a:avLst/>
          </a:prstGeom>
        </p:spPr>
        <p:txBody>
          <a:bodyPr vert="horz" lIns="180000" tIns="45720" rIns="91440" bIns="45720" rtlCol="0" anchor="ctr" anchorCtr="0">
            <a:normAutofit fontScale="925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Overview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Regulations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Market Availability</a:t>
            </a:r>
          </a:p>
          <a:p>
            <a:pPr>
              <a:lnSpc>
                <a:spcPct val="110000"/>
              </a:lnSpc>
            </a:pPr>
            <a:r>
              <a:rPr lang="en-US" sz="2100">
                <a:solidFill>
                  <a:schemeClr val="bg1">
                    <a:alpha val="42000"/>
                  </a:schemeClr>
                </a:solidFill>
                <a:latin typeface="+mj-lt"/>
              </a:rPr>
              <a:t>Characterization Setup</a:t>
            </a:r>
          </a:p>
          <a:p>
            <a:pPr>
              <a:lnSpc>
                <a:spcPct val="110000"/>
              </a:lnSpc>
            </a:pPr>
            <a:r>
              <a:rPr lang="en-US" sz="3200" b="1" kern="1000" spc="-70">
                <a:solidFill>
                  <a:srgbClr val="FFFFFF"/>
                </a:solidFill>
                <a:latin typeface="Franklin Gothic Demi Cond" panose="020B0706030402020204" pitchFamily="34" charset="0"/>
              </a:rPr>
              <a:t>Results &amp; Interpretations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bg1">
                    <a:alpha val="42000"/>
                  </a:schemeClr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0769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30" y="194415"/>
            <a:ext cx="5392449" cy="720891"/>
          </a:xfrm>
        </p:spPr>
        <p:txBody>
          <a:bodyPr/>
          <a:lstStyle/>
          <a:p>
            <a:r>
              <a:rPr lang="en-US"/>
              <a:t>Power &amp; Spectrum Measurements</a:t>
            </a:r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18A80F-04F7-AA71-F916-CEE98584EB9F}"/>
              </a:ext>
            </a:extLst>
          </p:cNvPr>
          <p:cNvSpPr txBox="1">
            <a:spLocks/>
          </p:cNvSpPr>
          <p:nvPr/>
        </p:nvSpPr>
        <p:spPr>
          <a:xfrm>
            <a:off x="765966" y="3586063"/>
            <a:ext cx="6498903" cy="136079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Franklin Gothic Book" panose="020B0503020102020204" pitchFamily="34" charset="0"/>
              </a:rPr>
              <a:t>Attenuators used to avoid spectrum analyzer saturation.</a:t>
            </a:r>
          </a:p>
          <a:p>
            <a:r>
              <a:rPr lang="en-US" sz="1600">
                <a:latin typeface="Franklin Gothic Book" panose="020B0503020102020204" pitchFamily="34" charset="0"/>
              </a:rPr>
              <a:t>Considering the </a:t>
            </a:r>
            <a:r>
              <a:rPr lang="en-US" sz="1600" u="sng">
                <a:latin typeface="Franklin Gothic Book" panose="020B0503020102020204" pitchFamily="34" charset="0"/>
              </a:rPr>
              <a:t>50dB attenuator</a:t>
            </a:r>
            <a:r>
              <a:rPr lang="en-US" sz="1600">
                <a:latin typeface="Franklin Gothic Book" panose="020B0503020102020204" pitchFamily="34" charset="0"/>
              </a:rPr>
              <a:t>,</a:t>
            </a:r>
            <a:br>
              <a:rPr lang="en-US" sz="1600">
                <a:latin typeface="Franklin Gothic Book" panose="020B0503020102020204" pitchFamily="34" charset="0"/>
              </a:rPr>
            </a:br>
            <a:r>
              <a:rPr lang="en-US" sz="1600">
                <a:latin typeface="Franklin Gothic Book" panose="020B0503020102020204" pitchFamily="34" charset="0"/>
              </a:rPr>
              <a:t>max hold peak output power delivered by module is about </a:t>
            </a:r>
            <a:r>
              <a:rPr lang="en-US" sz="1600" b="1">
                <a:latin typeface="Franklin Gothic Book" panose="020B0503020102020204" pitchFamily="34" charset="0"/>
              </a:rPr>
              <a:t>13-14 dBm.</a:t>
            </a:r>
          </a:p>
          <a:p>
            <a:r>
              <a:rPr lang="en-US" sz="1600">
                <a:latin typeface="Franklin Gothic Book" panose="020B0503020102020204" pitchFamily="34" charset="0"/>
              </a:rPr>
              <a:t>Devices respect 25mW – 14dBm power regulations.</a:t>
            </a:r>
            <a:endParaRPr lang="en-US" sz="1600" b="1">
              <a:latin typeface="Franklin Gothic Book" panose="020B05030201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87E311-7E01-6DA2-350C-E98282B860F2}"/>
              </a:ext>
            </a:extLst>
          </p:cNvPr>
          <p:cNvGrpSpPr/>
          <p:nvPr/>
        </p:nvGrpSpPr>
        <p:grpSpPr>
          <a:xfrm>
            <a:off x="216272" y="1421836"/>
            <a:ext cx="4038103" cy="1469287"/>
            <a:chOff x="849996" y="1444354"/>
            <a:chExt cx="3210961" cy="830343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6D795A57-6B21-83D3-A592-1B81A71703BB}"/>
                </a:ext>
              </a:extLst>
            </p:cNvPr>
            <p:cNvSpPr txBox="1">
              <a:spLocks/>
            </p:cNvSpPr>
            <p:nvPr/>
          </p:nvSpPr>
          <p:spPr>
            <a:xfrm>
              <a:off x="2951689" y="1598319"/>
              <a:ext cx="1106117" cy="676378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8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SzPct val="90000"/>
                <a:buFont typeface="Wingdings" pitchFamily="2" charset="2"/>
                <a:buChar char="§"/>
                <a:defRPr sz="15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>
                  <a:solidFill>
                    <a:srgbClr val="000000"/>
                  </a:solidFill>
                </a:rPr>
                <a:t>Rohde &amp; Schwarz FS315 spectrum analyzer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7012FB3-BBDB-6849-536E-B4F62E1FB6C8}"/>
                </a:ext>
              </a:extLst>
            </p:cNvPr>
            <p:cNvSpPr/>
            <p:nvPr/>
          </p:nvSpPr>
          <p:spPr>
            <a:xfrm>
              <a:off x="2954841" y="1444354"/>
              <a:ext cx="1106116" cy="62116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rgbClr val="000000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9A0639-CD5D-ABA6-A6BC-42BADA04F662}"/>
                </a:ext>
              </a:extLst>
            </p:cNvPr>
            <p:cNvSpPr/>
            <p:nvPr/>
          </p:nvSpPr>
          <p:spPr>
            <a:xfrm>
              <a:off x="850298" y="1505055"/>
              <a:ext cx="712819" cy="47325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rgbClr val="0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A10322-DE58-53E1-8396-3F80313798FC}"/>
                </a:ext>
              </a:extLst>
            </p:cNvPr>
            <p:cNvSpPr txBox="1"/>
            <p:nvPr/>
          </p:nvSpPr>
          <p:spPr>
            <a:xfrm>
              <a:off x="849996" y="1597509"/>
              <a:ext cx="758610" cy="488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err="1">
                  <a:solidFill>
                    <a:srgbClr val="000000"/>
                  </a:solidFill>
                </a:rPr>
                <a:t>RasPi</a:t>
              </a:r>
              <a:r>
                <a:rPr lang="en-GB" sz="1000">
                  <a:solidFill>
                    <a:srgbClr val="000000"/>
                  </a:solidFill>
                </a:rPr>
                <a:t> 4 &amp; Alfa HAT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499DB6-CEB5-F639-1A7C-557BA89C2038}"/>
                </a:ext>
              </a:extLst>
            </p:cNvPr>
            <p:cNvSpPr/>
            <p:nvPr/>
          </p:nvSpPr>
          <p:spPr>
            <a:xfrm>
              <a:off x="1632531" y="1628974"/>
              <a:ext cx="446882" cy="259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rgbClr val="00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2F341D-2E28-7D3D-F89B-30EDF9FBAC51}"/>
                </a:ext>
              </a:extLst>
            </p:cNvPr>
            <p:cNvSpPr txBox="1"/>
            <p:nvPr/>
          </p:nvSpPr>
          <p:spPr>
            <a:xfrm>
              <a:off x="1581986" y="1628973"/>
              <a:ext cx="659540" cy="208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solidFill>
                    <a:srgbClr val="000000"/>
                  </a:solidFill>
                </a:rPr>
                <a:t>-</a:t>
              </a:r>
              <a:r>
                <a:rPr lang="en-GB" sz="900" b="1">
                  <a:solidFill>
                    <a:srgbClr val="000000"/>
                  </a:solidFill>
                </a:rPr>
                <a:t>50 dB</a:t>
              </a:r>
              <a:br>
                <a:rPr lang="en-GB" sz="900">
                  <a:solidFill>
                    <a:srgbClr val="000000"/>
                  </a:solidFill>
                </a:rPr>
              </a:br>
              <a:r>
                <a:rPr lang="en-GB" sz="900">
                  <a:solidFill>
                    <a:srgbClr val="000000"/>
                  </a:solidFill>
                </a:rPr>
                <a:t>attenuator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817F997-A236-D981-2DA7-B0952E934BA8}"/>
                </a:ext>
              </a:extLst>
            </p:cNvPr>
            <p:cNvSpPr/>
            <p:nvPr/>
          </p:nvSpPr>
          <p:spPr>
            <a:xfrm>
              <a:off x="2127263" y="1657609"/>
              <a:ext cx="785065" cy="19914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rgbClr val="0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FCDF49-50C3-47F1-632B-794213AF7792}"/>
                </a:ext>
              </a:extLst>
            </p:cNvPr>
            <p:cNvSpPr txBox="1"/>
            <p:nvPr/>
          </p:nvSpPr>
          <p:spPr>
            <a:xfrm>
              <a:off x="2098282" y="1673672"/>
              <a:ext cx="843025" cy="162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>
                  <a:solidFill>
                    <a:srgbClr val="000000"/>
                  </a:solidFill>
                </a:rPr>
                <a:t>Coaxial cable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3692E21-F67C-42DD-2084-2DA757D7EF1D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05" y="174915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FD8DDD7-D48E-37E3-3094-C69AB92B7240}"/>
                </a:ext>
              </a:extLst>
            </p:cNvPr>
            <p:cNvCxnSpPr>
              <a:cxnSpLocks/>
            </p:cNvCxnSpPr>
            <p:nvPr/>
          </p:nvCxnSpPr>
          <p:spPr>
            <a:xfrm>
              <a:off x="1557482" y="1763328"/>
              <a:ext cx="79446" cy="0"/>
            </a:xfrm>
            <a:prstGeom prst="line">
              <a:avLst/>
            </a:prstGeom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E1D6DAB-C5C2-8F5C-4FEC-5C747B9601AA}"/>
                </a:ext>
              </a:extLst>
            </p:cNvPr>
            <p:cNvCxnSpPr>
              <a:cxnSpLocks/>
              <a:stCxn id="24" idx="3"/>
              <a:endCxn id="28" idx="1"/>
            </p:cNvCxnSpPr>
            <p:nvPr/>
          </p:nvCxnSpPr>
          <p:spPr>
            <a:xfrm flipV="1">
              <a:off x="2079413" y="1757181"/>
              <a:ext cx="47849" cy="1380"/>
            </a:xfrm>
            <a:prstGeom prst="line">
              <a:avLst/>
            </a:prstGeom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E0B2307-5170-7FD5-FF6E-283806106D81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912328" y="1754936"/>
              <a:ext cx="42513" cy="2245"/>
            </a:xfrm>
            <a:prstGeom prst="line">
              <a:avLst/>
            </a:prstGeom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C7DF452-A1B7-16C1-2882-B6DDBC2A1AEF}"/>
              </a:ext>
            </a:extLst>
          </p:cNvPr>
          <p:cNvSpPr txBox="1"/>
          <p:nvPr/>
        </p:nvSpPr>
        <p:spPr>
          <a:xfrm>
            <a:off x="925620" y="2586836"/>
            <a:ext cx="29264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Block Diagram of the measurement environment</a:t>
            </a:r>
          </a:p>
        </p:txBody>
      </p:sp>
      <p:pic>
        <p:nvPicPr>
          <p:cNvPr id="17" name="Picture 16" descr="A screen with a graph on it&#10;&#10;Description automatically generated">
            <a:extLst>
              <a:ext uri="{FF2B5EF4-FFF2-40B4-BE49-F238E27FC236}">
                <a16:creationId xmlns:a16="http://schemas.microsoft.com/office/drawing/2014/main" id="{D8A5E561-083C-C1D6-6786-A6D2BAB99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0" t="15938" r="14488" b="12425"/>
          <a:stretch/>
        </p:blipFill>
        <p:spPr>
          <a:xfrm>
            <a:off x="6656533" y="1088064"/>
            <a:ext cx="2131771" cy="1606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F08A5B-3F6C-F83E-F881-FA6B10FD2403}"/>
              </a:ext>
            </a:extLst>
          </p:cNvPr>
          <p:cNvSpPr txBox="1"/>
          <p:nvPr/>
        </p:nvSpPr>
        <p:spPr>
          <a:xfrm>
            <a:off x="6915898" y="2675025"/>
            <a:ext cx="192242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2 MHz channel power measurement</a:t>
            </a:r>
          </a:p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B91FFF-80CB-6BED-F7B0-3628B8B43195}"/>
              </a:ext>
            </a:extLst>
          </p:cNvPr>
          <p:cNvSpPr txBox="1"/>
          <p:nvPr/>
        </p:nvSpPr>
        <p:spPr>
          <a:xfrm>
            <a:off x="4516720" y="2710815"/>
            <a:ext cx="19268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1 MHz channel power measurement</a:t>
            </a:r>
          </a:p>
        </p:txBody>
      </p:sp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35A02D5E-2018-A47F-3BFE-334809057B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88" t="12855" r="10902" b="21857"/>
          <a:stretch/>
        </p:blipFill>
        <p:spPr>
          <a:xfrm>
            <a:off x="4353749" y="1088062"/>
            <a:ext cx="2252755" cy="160773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D0D4DD9-3A9F-F933-174E-191695C7BF53}"/>
              </a:ext>
            </a:extLst>
          </p:cNvPr>
          <p:cNvSpPr/>
          <p:nvPr/>
        </p:nvSpPr>
        <p:spPr>
          <a:xfrm>
            <a:off x="7894921" y="1607673"/>
            <a:ext cx="627529" cy="3785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765524-341F-2281-7026-0D18CE6901A8}"/>
              </a:ext>
            </a:extLst>
          </p:cNvPr>
          <p:cNvSpPr/>
          <p:nvPr/>
        </p:nvSpPr>
        <p:spPr>
          <a:xfrm>
            <a:off x="5651254" y="1637288"/>
            <a:ext cx="627529" cy="3785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4EBBD4-CE72-BAB6-14DC-0CD016FDCF09}"/>
              </a:ext>
            </a:extLst>
          </p:cNvPr>
          <p:cNvCxnSpPr>
            <a:cxnSpLocks/>
            <a:stCxn id="43" idx="0"/>
            <a:endCxn id="50" idx="2"/>
          </p:cNvCxnSpPr>
          <p:nvPr/>
        </p:nvCxnSpPr>
        <p:spPr>
          <a:xfrm flipV="1">
            <a:off x="5965019" y="982223"/>
            <a:ext cx="994934" cy="655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FCFF0B1-083A-A275-2F0B-4E508142B8AD}"/>
              </a:ext>
            </a:extLst>
          </p:cNvPr>
          <p:cNvCxnSpPr>
            <a:cxnSpLocks/>
            <a:stCxn id="42" idx="0"/>
            <a:endCxn id="50" idx="2"/>
          </p:cNvCxnSpPr>
          <p:nvPr/>
        </p:nvCxnSpPr>
        <p:spPr>
          <a:xfrm flipH="1" flipV="1">
            <a:off x="6959953" y="982223"/>
            <a:ext cx="1248733" cy="6254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F1861C3-F8EA-144C-B96C-D11A30038F5D}"/>
              </a:ext>
            </a:extLst>
          </p:cNvPr>
          <p:cNvSpPr txBox="1"/>
          <p:nvPr/>
        </p:nvSpPr>
        <p:spPr>
          <a:xfrm>
            <a:off x="6087533" y="674446"/>
            <a:ext cx="1744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≈</a:t>
            </a:r>
            <a:r>
              <a:rPr lang="en-US"/>
              <a:t> -37 + </a:t>
            </a:r>
            <a:r>
              <a:rPr lang="en-US" b="1"/>
              <a:t>50</a:t>
            </a:r>
            <a:r>
              <a:rPr lang="en-US"/>
              <a:t> = 13dBm</a:t>
            </a:r>
          </a:p>
        </p:txBody>
      </p:sp>
    </p:spTree>
    <p:extLst>
      <p:ext uri="{BB962C8B-B14F-4D97-AF65-F5344CB8AC3E}">
        <p14:creationId xmlns:p14="http://schemas.microsoft.com/office/powerpoint/2010/main" val="9377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cut/>
      </p:transition>
    </mc:Choice>
    <mc:Fallback xmlns="">
      <p:transition advClick="0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08" y="154871"/>
            <a:ext cx="3435897" cy="584835"/>
          </a:xfrm>
        </p:spPr>
        <p:txBody>
          <a:bodyPr>
            <a:normAutofit/>
          </a:bodyPr>
          <a:lstStyle/>
          <a:p>
            <a:r>
              <a:rPr lang="en-US"/>
              <a:t>Coaxial  Results </a:t>
            </a:r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1" name="Espace réservé du contenu 1">
            <a:extLst>
              <a:ext uri="{FF2B5EF4-FFF2-40B4-BE49-F238E27FC236}">
                <a16:creationId xmlns:a16="http://schemas.microsoft.com/office/drawing/2014/main" id="{10097687-F535-7E41-7397-368D6AB21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35" y="3747216"/>
            <a:ext cx="8075496" cy="1157599"/>
          </a:xfrm>
        </p:spPr>
        <p:txBody>
          <a:bodyPr>
            <a:normAutofit/>
          </a:bodyPr>
          <a:lstStyle/>
          <a:p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Throughput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increases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with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RSSI values.</a:t>
            </a:r>
          </a:p>
          <a:p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Max value for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bandwidth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: </a:t>
            </a:r>
          </a:p>
          <a:p>
            <a:pPr lvl="1"/>
            <a:r>
              <a:rPr lang="fr-FR" sz="14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1MHz : 1.85 Mbps</a:t>
            </a:r>
          </a:p>
          <a:p>
            <a:pPr lvl="1"/>
            <a:r>
              <a:rPr lang="fr-FR" sz="14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2MHz : 3.43 Mbps</a:t>
            </a:r>
          </a:p>
        </p:txBody>
      </p:sp>
      <p:pic>
        <p:nvPicPr>
          <p:cNvPr id="23" name="Picture 22" descr="A graph of a graph with blue dots&#10;&#10;Description automatically generated with medium confidence">
            <a:extLst>
              <a:ext uri="{FF2B5EF4-FFF2-40B4-BE49-F238E27FC236}">
                <a16:creationId xmlns:a16="http://schemas.microsoft.com/office/drawing/2014/main" id="{143165F3-90C5-019E-4D10-E40EA9E0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355" y="1035697"/>
            <a:ext cx="3520772" cy="2754624"/>
          </a:xfrm>
          <a:prstGeom prst="rect">
            <a:avLst/>
          </a:prstGeom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58B260-FA18-D3F3-4216-1EA654544193}"/>
              </a:ext>
            </a:extLst>
          </p:cNvPr>
          <p:cNvSpPr txBox="1">
            <a:spLocks/>
          </p:cNvSpPr>
          <p:nvPr/>
        </p:nvSpPr>
        <p:spPr>
          <a:xfrm>
            <a:off x="752992" y="3791168"/>
            <a:ext cx="8075496" cy="11575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EC7B1878-7B95-317D-43E0-78BE58B41806}"/>
              </a:ext>
            </a:extLst>
          </p:cNvPr>
          <p:cNvSpPr txBox="1">
            <a:spLocks/>
          </p:cNvSpPr>
          <p:nvPr/>
        </p:nvSpPr>
        <p:spPr>
          <a:xfrm>
            <a:off x="708143" y="1648592"/>
            <a:ext cx="8075496" cy="11575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" name="Espace réservé du contenu 1">
            <a:extLst>
              <a:ext uri="{FF2B5EF4-FFF2-40B4-BE49-F238E27FC236}">
                <a16:creationId xmlns:a16="http://schemas.microsoft.com/office/drawing/2014/main" id="{C866E338-53A1-1586-6424-A97B837CE20C}"/>
              </a:ext>
            </a:extLst>
          </p:cNvPr>
          <p:cNvSpPr txBox="1">
            <a:spLocks/>
          </p:cNvSpPr>
          <p:nvPr/>
        </p:nvSpPr>
        <p:spPr>
          <a:xfrm>
            <a:off x="765963" y="546227"/>
            <a:ext cx="8075496" cy="507248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Module throughput in controlled setting.</a:t>
            </a:r>
          </a:p>
        </p:txBody>
      </p:sp>
    </p:spTree>
    <p:extLst>
      <p:ext uri="{BB962C8B-B14F-4D97-AF65-F5344CB8AC3E}">
        <p14:creationId xmlns:p14="http://schemas.microsoft.com/office/powerpoint/2010/main" val="3471667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05" y="154871"/>
            <a:ext cx="6394556" cy="584835"/>
          </a:xfrm>
        </p:spPr>
        <p:txBody>
          <a:bodyPr>
            <a:normAutofit/>
          </a:bodyPr>
          <a:lstStyle/>
          <a:p>
            <a:r>
              <a:rPr lang="en-US"/>
              <a:t>Coaxial  Results – Comparing to Theory </a:t>
            </a:r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1" name="Espace réservé du contenu 1">
            <a:extLst>
              <a:ext uri="{FF2B5EF4-FFF2-40B4-BE49-F238E27FC236}">
                <a16:creationId xmlns:a16="http://schemas.microsoft.com/office/drawing/2014/main" id="{10097687-F535-7E41-7397-368D6AB21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123" y="3985903"/>
            <a:ext cx="7556580" cy="1157599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Difference between max throughput and UDP throughput could be due to MAC headers, guard intervals…</a:t>
            </a:r>
          </a:p>
          <a:p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Other characterization studies yielded similar results**</a:t>
            </a:r>
          </a:p>
          <a:p>
            <a:pPr marL="0" indent="0">
              <a:buNone/>
            </a:pPr>
            <a:endParaRPr lang="en-US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  <a:p>
            <a:endParaRPr lang="en-US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B8DB3B8-3DEB-E78F-F03A-3157919DA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47209"/>
              </p:ext>
            </p:extLst>
          </p:nvPr>
        </p:nvGraphicFramePr>
        <p:xfrm>
          <a:off x="4437793" y="1745894"/>
          <a:ext cx="4387297" cy="1118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539">
                  <a:extLst>
                    <a:ext uri="{9D8B030D-6E8A-4147-A177-3AD203B41FA5}">
                      <a16:colId xmlns:a16="http://schemas.microsoft.com/office/drawing/2014/main" val="377403417"/>
                    </a:ext>
                  </a:extLst>
                </a:gridCol>
                <a:gridCol w="472273">
                  <a:extLst>
                    <a:ext uri="{9D8B030D-6E8A-4147-A177-3AD203B41FA5}">
                      <a16:colId xmlns:a16="http://schemas.microsoft.com/office/drawing/2014/main" val="2039896145"/>
                    </a:ext>
                  </a:extLst>
                </a:gridCol>
                <a:gridCol w="887550">
                  <a:extLst>
                    <a:ext uri="{9D8B030D-6E8A-4147-A177-3AD203B41FA5}">
                      <a16:colId xmlns:a16="http://schemas.microsoft.com/office/drawing/2014/main" val="26761599"/>
                    </a:ext>
                  </a:extLst>
                </a:gridCol>
                <a:gridCol w="960834">
                  <a:extLst>
                    <a:ext uri="{9D8B030D-6E8A-4147-A177-3AD203B41FA5}">
                      <a16:colId xmlns:a16="http://schemas.microsoft.com/office/drawing/2014/main" val="3524843367"/>
                    </a:ext>
                  </a:extLst>
                </a:gridCol>
                <a:gridCol w="746532">
                  <a:extLst>
                    <a:ext uri="{9D8B030D-6E8A-4147-A177-3AD203B41FA5}">
                      <a16:colId xmlns:a16="http://schemas.microsoft.com/office/drawing/2014/main" val="2172788827"/>
                    </a:ext>
                  </a:extLst>
                </a:gridCol>
                <a:gridCol w="914569">
                  <a:extLst>
                    <a:ext uri="{9D8B030D-6E8A-4147-A177-3AD203B41FA5}">
                      <a16:colId xmlns:a16="http://schemas.microsoft.com/office/drawing/2014/main" val="2575544712"/>
                    </a:ext>
                  </a:extLst>
                </a:gridCol>
              </a:tblGrid>
              <a:tr h="499948"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BW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MCS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Modulation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*Theoretical Data Rate (Mbps)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Actual Data Rate (Mbps)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Actual vs. Theoretical Data Rate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731464"/>
                  </a:ext>
                </a:extLst>
              </a:tr>
              <a:tr h="307801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64-QAM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534009"/>
                  </a:ext>
                </a:extLst>
              </a:tr>
              <a:tr h="307801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64-QAM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04976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D691758-3D1A-71DA-98B0-5DEC4A596A33}"/>
              </a:ext>
            </a:extLst>
          </p:cNvPr>
          <p:cNvSpPr txBox="1"/>
          <p:nvPr/>
        </p:nvSpPr>
        <p:spPr>
          <a:xfrm>
            <a:off x="4319736" y="2859159"/>
            <a:ext cx="4654245" cy="507831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1200"/>
              <a:t>*IEEE Std 802.11ah-2016 (Amendment to IEEE Std 802.11-2016, as amended by IEEE Std 802.11ai-2016);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59460-3F4A-1657-DF96-6BD3BCF9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5" y="1126980"/>
            <a:ext cx="3553771" cy="2937105"/>
          </a:xfrm>
          <a:prstGeom prst="rect">
            <a:avLst/>
          </a:prstGeom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5C46765-93F4-6EAB-327A-7C66C67C7998}"/>
              </a:ext>
            </a:extLst>
          </p:cNvPr>
          <p:cNvSpPr txBox="1">
            <a:spLocks/>
          </p:cNvSpPr>
          <p:nvPr/>
        </p:nvSpPr>
        <p:spPr>
          <a:xfrm>
            <a:off x="904875" y="529734"/>
            <a:ext cx="7298840" cy="426577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Comparing throughput to the standard (</a:t>
            </a:r>
            <a:r>
              <a:rPr lang="en-US" sz="1400"/>
              <a:t>Std 802.11-2016)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theoretical values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E0E9-4F6D-43E1-42A0-5289130E3D3C}"/>
              </a:ext>
            </a:extLst>
          </p:cNvPr>
          <p:cNvSpPr txBox="1"/>
          <p:nvPr/>
        </p:nvSpPr>
        <p:spPr>
          <a:xfrm>
            <a:off x="6213965" y="4397973"/>
            <a:ext cx="2930036" cy="87808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1100"/>
              <a:t>**Kane, Luke. An Experimental Field Comparison of Wi-Fi HaLow and LoRa for the Smart Grid, Table 5 </a:t>
            </a:r>
          </a:p>
          <a:p>
            <a:pPr algn="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204864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38" y="193044"/>
            <a:ext cx="6800215" cy="1072753"/>
          </a:xfrm>
        </p:spPr>
        <p:txBody>
          <a:bodyPr/>
          <a:lstStyle/>
          <a:p>
            <a:r>
              <a:rPr lang="en-US"/>
              <a:t>Indoor Results – Same Floor Results</a:t>
            </a:r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5" name="Espace réservé du contenu 1">
            <a:extLst>
              <a:ext uri="{FF2B5EF4-FFF2-40B4-BE49-F238E27FC236}">
                <a16:creationId xmlns:a16="http://schemas.microsoft.com/office/drawing/2014/main" id="{6566C4FA-72CE-A607-0978-3AEFFC379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106" y="1922687"/>
            <a:ext cx="4215285" cy="2442939"/>
          </a:xfrm>
        </p:spPr>
        <p:txBody>
          <a:bodyPr>
            <a:normAutofit/>
          </a:bodyPr>
          <a:lstStyle/>
          <a:p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Max range: 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40m</a:t>
            </a:r>
            <a:r>
              <a:rPr lang="fr-FR" sz="1600" b="1">
                <a:latin typeface="Franklin Gothic Book" panose="020B0503020102020204" pitchFamily="34" charset="0"/>
              </a:rPr>
              <a:t>,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 4 </a:t>
            </a:r>
            <a:r>
              <a:rPr lang="fr-FR" sz="1600" b="1" err="1">
                <a:solidFill>
                  <a:srgbClr val="FF0000"/>
                </a:solidFill>
                <a:latin typeface="Franklin Gothic Book" panose="020B0503020102020204" pitchFamily="34" charset="0"/>
              </a:rPr>
              <a:t>concrete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b="1" err="1">
                <a:solidFill>
                  <a:srgbClr val="FF0000"/>
                </a:solidFill>
                <a:latin typeface="Franklin Gothic Book" panose="020B0503020102020204" pitchFamily="34" charset="0"/>
              </a:rPr>
              <a:t>walls</a:t>
            </a:r>
            <a:r>
              <a:rPr lang="fr-FR" sz="1600">
                <a:solidFill>
                  <a:srgbClr val="FF0000"/>
                </a:solidFill>
                <a:latin typeface="Franklin Gothic Book" panose="020B0503020102020204" pitchFamily="34" charset="0"/>
              </a:rPr>
              <a:t>.</a:t>
            </a:r>
          </a:p>
          <a:p>
            <a:r>
              <a:rPr lang="en-US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RSSI decreased significantly after the first wall, 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then decreased at smaller rates.</a:t>
            </a:r>
            <a:endParaRPr lang="fr-FR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Throughput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decreases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almost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dirty="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consistently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based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on the RSSI and the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corresponding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MCS.</a:t>
            </a:r>
          </a:p>
          <a:p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At 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border line condition an stable transmission of 250 kbps</a:t>
            </a:r>
            <a:r>
              <a:rPr lang="fr-FR" sz="1600" b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was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performed</a:t>
            </a:r>
            <a:endParaRPr lang="fr-FR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  <a:p>
            <a:endParaRPr lang="fr-FR" sz="1600">
              <a:latin typeface="Franklin Gothic Book" panose="020B0503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57DF70-904F-DBF0-3CFA-C0894CEF2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925" y="53325"/>
            <a:ext cx="1728969" cy="704163"/>
          </a:xfrm>
          <a:prstGeom prst="rect">
            <a:avLst/>
          </a:prstGeom>
          <a:ln w="57150">
            <a:solidFill>
              <a:srgbClr val="028106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951535A-B79F-AB50-BEA3-C60A62C28422}"/>
              </a:ext>
            </a:extLst>
          </p:cNvPr>
          <p:cNvSpPr txBox="1"/>
          <p:nvPr/>
        </p:nvSpPr>
        <p:spPr>
          <a:xfrm>
            <a:off x="7791822" y="777879"/>
            <a:ext cx="78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Franklin Gothic Book" panose="020B0503020102020204" pitchFamily="34" charset="0"/>
              </a:rPr>
              <a:t>CO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D59AB-145A-8686-CF46-4A5E39533B08}"/>
              </a:ext>
            </a:extLst>
          </p:cNvPr>
          <p:cNvSpPr txBox="1"/>
          <p:nvPr/>
        </p:nvSpPr>
        <p:spPr>
          <a:xfrm>
            <a:off x="4615319" y="1124032"/>
            <a:ext cx="452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Evaluating the performance with a consistent change: 1 wall and 10m.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0576F-28BD-F688-078F-B8EB2784A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93" y="2762429"/>
            <a:ext cx="3315543" cy="21651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FA2DFC-4F25-D088-CCF2-1FD22C649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046" y="649730"/>
            <a:ext cx="3315543" cy="21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6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757469" y="195263"/>
            <a:ext cx="497377" cy="151449"/>
          </a:xfrm>
        </p:spPr>
        <p:txBody>
          <a:bodyPr/>
          <a:lstStyle/>
          <a:p>
            <a:fld id="{E1E1CD7C-2161-7D43-862E-CE4C333CD873}" type="slidenum">
              <a:rPr lang="fr-FR" sz="400"/>
              <a:pPr/>
              <a:t>29</a:t>
            </a:fld>
            <a:endParaRPr lang="fr-FR" sz="40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38" y="193041"/>
            <a:ext cx="6387465" cy="577092"/>
          </a:xfrm>
        </p:spPr>
        <p:txBody>
          <a:bodyPr/>
          <a:lstStyle/>
          <a:p>
            <a:r>
              <a:rPr lang="fr-FR"/>
              <a:t>Indoor </a:t>
            </a:r>
            <a:r>
              <a:rPr lang="fr-FR" err="1"/>
              <a:t>Results</a:t>
            </a:r>
            <a:r>
              <a:rPr lang="fr-FR"/>
              <a:t> – Inter </a:t>
            </a:r>
            <a:r>
              <a:rPr lang="fr-FR" err="1"/>
              <a:t>Floor</a:t>
            </a:r>
            <a:r>
              <a:rPr lang="fr-FR"/>
              <a:t> </a:t>
            </a:r>
            <a:r>
              <a:rPr lang="fr-FR" err="1"/>
              <a:t>Results</a:t>
            </a:r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5" name="Espace réservé du contenu 1">
            <a:extLst>
              <a:ext uri="{FF2B5EF4-FFF2-40B4-BE49-F238E27FC236}">
                <a16:creationId xmlns:a16="http://schemas.microsoft.com/office/drawing/2014/main" id="{6566C4FA-72CE-A607-0978-3AEFFC379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6835" y="1762484"/>
            <a:ext cx="4410635" cy="2639628"/>
          </a:xfrm>
        </p:spPr>
        <p:txBody>
          <a:bodyPr>
            <a:normAutofit/>
          </a:bodyPr>
          <a:lstStyle/>
          <a:p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We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adjusted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the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antenna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position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while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monitoring the RSSI to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get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the 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best possible signal.</a:t>
            </a:r>
          </a:p>
          <a:p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Worse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Signal propagation in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comparison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with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the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same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floor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scenario </a:t>
            </a:r>
            <a:r>
              <a:rPr lang="fr-FR" sz="1600" b="1">
                <a:solidFill>
                  <a:srgbClr val="028106"/>
                </a:solidFill>
                <a:latin typeface="Franklin Gothic Book" panose="020B0503020102020204" pitchFamily="34" charset="0"/>
              </a:rPr>
              <a:t>(CO).</a:t>
            </a:r>
          </a:p>
          <a:p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Hard to go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beyond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2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floors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. </a:t>
            </a:r>
          </a:p>
          <a:p>
            <a:r>
              <a:rPr lang="fr-FR" sz="1600" b="1">
                <a:solidFill>
                  <a:srgbClr val="7030A0"/>
                </a:solidFill>
                <a:latin typeface="Franklin Gothic Book" panose="020B0503020102020204" pitchFamily="34" charset="0"/>
              </a:rPr>
              <a:t>BC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shows an open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interior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with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b="1" err="1">
                <a:solidFill>
                  <a:srgbClr val="FF0000"/>
                </a:solidFill>
                <a:latin typeface="Franklin Gothic Book" panose="020B0503020102020204" pitchFamily="34" charset="0"/>
              </a:rPr>
              <a:t>thinner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b="1" err="1">
                <a:solidFill>
                  <a:srgbClr val="FF0000"/>
                </a:solidFill>
                <a:latin typeface="Franklin Gothic Book" panose="020B0503020102020204" pitchFamily="34" charset="0"/>
              </a:rPr>
              <a:t>floors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that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could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benefit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b="1" err="1">
                <a:solidFill>
                  <a:srgbClr val="FF0000"/>
                </a:solidFill>
                <a:latin typeface="Franklin Gothic Book" panose="020B0503020102020204" pitchFamily="34" charset="0"/>
              </a:rPr>
              <a:t>reflections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b="1" err="1">
                <a:solidFill>
                  <a:srgbClr val="FF0000"/>
                </a:solidFill>
                <a:latin typeface="Franklin Gothic Book" panose="020B0503020102020204" pitchFamily="34" charset="0"/>
              </a:rPr>
              <a:t>explaining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 the good </a:t>
            </a:r>
            <a:r>
              <a:rPr lang="fr-FR" sz="1600" b="1" err="1">
                <a:solidFill>
                  <a:srgbClr val="FF0000"/>
                </a:solidFill>
                <a:latin typeface="Franklin Gothic Book" panose="020B0503020102020204" pitchFamily="34" charset="0"/>
              </a:rPr>
              <a:t>results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fr-FR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  <a:p>
            <a:endParaRPr lang="fr-FR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  <a:p>
            <a:endParaRPr lang="fr-FR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  <a:p>
            <a:endParaRPr lang="fr-FR" sz="1600" b="1">
              <a:solidFill>
                <a:srgbClr val="00B050"/>
              </a:solidFill>
              <a:latin typeface="Franklin Gothic Book" panose="020B0503020102020204" pitchFamily="34" charset="0"/>
            </a:endParaRPr>
          </a:p>
          <a:p>
            <a:endParaRPr lang="fr-FR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51535A-B79F-AB50-BEA3-C60A62C28422}"/>
              </a:ext>
            </a:extLst>
          </p:cNvPr>
          <p:cNvSpPr txBox="1"/>
          <p:nvPr/>
        </p:nvSpPr>
        <p:spPr>
          <a:xfrm>
            <a:off x="7299395" y="1289847"/>
            <a:ext cx="609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Atrium</a:t>
            </a:r>
          </a:p>
        </p:txBody>
      </p:sp>
      <p:pic>
        <p:nvPicPr>
          <p:cNvPr id="19" name="Picture 18" descr="A spiral staircase in a building&#10;&#10;Description automatically generated">
            <a:extLst>
              <a:ext uri="{FF2B5EF4-FFF2-40B4-BE49-F238E27FC236}">
                <a16:creationId xmlns:a16="http://schemas.microsoft.com/office/drawing/2014/main" id="{2FC167AD-113F-D274-4FC2-85BD6AB64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728" y="35137"/>
            <a:ext cx="1080128" cy="1264334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A8FB41-C836-C1AD-A584-8FB893A88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023" y="913644"/>
            <a:ext cx="726983" cy="3844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705BB2-740B-A582-983C-44386CAC6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632" y="37489"/>
            <a:ext cx="734624" cy="60167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000FF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98BF65-5C99-E81A-BA74-CD0092A44CCC}"/>
              </a:ext>
            </a:extLst>
          </p:cNvPr>
          <p:cNvSpPr txBox="1"/>
          <p:nvPr/>
        </p:nvSpPr>
        <p:spPr>
          <a:xfrm>
            <a:off x="7393083" y="630393"/>
            <a:ext cx="403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BM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C320F0-E562-AD15-6924-D055644F675C}"/>
              </a:ext>
            </a:extLst>
          </p:cNvPr>
          <p:cNvSpPr txBox="1"/>
          <p:nvPr/>
        </p:nvSpPr>
        <p:spPr>
          <a:xfrm>
            <a:off x="8387421" y="1286608"/>
            <a:ext cx="408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BC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98D6FB-007E-4426-AD3E-30D127AA6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300" y="2790317"/>
            <a:ext cx="3138489" cy="2049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CA4634-8528-7349-8ED2-A9691AEAF8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621" y="669295"/>
            <a:ext cx="3272059" cy="209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4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83FF10-5CC6-91D4-66EE-C44426F1D10B}"/>
              </a:ext>
            </a:extLst>
          </p:cNvPr>
          <p:cNvSpPr/>
          <p:nvPr/>
        </p:nvSpPr>
        <p:spPr>
          <a:xfrm>
            <a:off x="1303407" y="3661299"/>
            <a:ext cx="6741463" cy="1252728"/>
          </a:xfrm>
          <a:prstGeom prst="round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20" descr="A black and white logo&#10;&#10;Description automatically generated">
            <a:extLst>
              <a:ext uri="{FF2B5EF4-FFF2-40B4-BE49-F238E27FC236}">
                <a16:creationId xmlns:a16="http://schemas.microsoft.com/office/drawing/2014/main" id="{19E4BB07-ED44-704A-875E-880F57E37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3793" y="880453"/>
            <a:ext cx="2700211" cy="1391235"/>
          </a:xfrm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F8CD-33B9-6582-942B-4E02C90A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405B4E-24D8-4E1D-92AB-CE39B131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70" y="388304"/>
            <a:ext cx="4192964" cy="582612"/>
          </a:xfrm>
        </p:spPr>
        <p:txBody>
          <a:bodyPr>
            <a:normAutofit fontScale="90000"/>
          </a:bodyPr>
          <a:lstStyle/>
          <a:p>
            <a:r>
              <a:rPr lang="en-US" sz="4000">
                <a:latin typeface="+mj-lt"/>
              </a:rPr>
              <a:t>Motivation</a:t>
            </a:r>
          </a:p>
        </p:txBody>
      </p:sp>
      <p:pic>
        <p:nvPicPr>
          <p:cNvPr id="24" name="Picture 2" descr="TCL · GitLab">
            <a:extLst>
              <a:ext uri="{FF2B5EF4-FFF2-40B4-BE49-F238E27FC236}">
                <a16:creationId xmlns:a16="http://schemas.microsoft.com/office/drawing/2014/main" id="{AB462EE8-460D-CA18-E432-49002E25E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62D138EA-3EBE-BAD0-E616-6B5ECDE77FC7}"/>
              </a:ext>
            </a:extLst>
          </p:cNvPr>
          <p:cNvSpPr txBox="1">
            <a:spLocks/>
          </p:cNvSpPr>
          <p:nvPr/>
        </p:nvSpPr>
        <p:spPr>
          <a:xfrm>
            <a:off x="765963" y="539610"/>
            <a:ext cx="7463343" cy="3690163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Increasing interest in 802.11ah.</a:t>
            </a:r>
          </a:p>
          <a:p>
            <a:pPr>
              <a:lnSpc>
                <a:spcPct val="150000"/>
              </a:lnSpc>
            </a:pPr>
            <a:r>
              <a:rPr lang="en-US" dirty="0"/>
              <a:t>Availability of new modules on the market.</a:t>
            </a:r>
          </a:p>
          <a:p>
            <a:pPr>
              <a:lnSpc>
                <a:spcPct val="150000"/>
              </a:lnSpc>
            </a:pPr>
            <a:r>
              <a:rPr lang="en-US" dirty="0"/>
              <a:t>Limited focus on Swiss/European regulatory constraints.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Understanding technology limitations.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and validating expectations.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3E212-4C8B-CADE-B1A2-9FEDB087B5A6}"/>
              </a:ext>
            </a:extLst>
          </p:cNvPr>
          <p:cNvSpPr txBox="1"/>
          <p:nvPr/>
        </p:nvSpPr>
        <p:spPr>
          <a:xfrm>
            <a:off x="914400" y="404522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E5BD32-E44B-875F-9C34-67BADEF93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76067"/>
            <a:ext cx="927100" cy="33401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E0D0A4-F3D2-6DC5-4CB1-A85CFCF11982}"/>
              </a:ext>
            </a:extLst>
          </p:cNvPr>
          <p:cNvSpPr txBox="1">
            <a:spLocks/>
          </p:cNvSpPr>
          <p:nvPr/>
        </p:nvSpPr>
        <p:spPr>
          <a:xfrm>
            <a:off x="1185445" y="3595793"/>
            <a:ext cx="6773115" cy="1320375"/>
          </a:xfrm>
          <a:prstGeom prst="rect">
            <a:avLst/>
          </a:prstGeom>
          <a:ln>
            <a:solidFill>
              <a:srgbClr val="FF0000"/>
            </a:solidFill>
          </a:ln>
          <a:effectLst>
            <a:softEdge rad="31750"/>
          </a:effectLst>
        </p:spPr>
        <p:txBody>
          <a:bodyPr vert="horz" lIns="18000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GOAL:</a:t>
            </a:r>
            <a:br>
              <a:rPr lang="en-US" sz="2000" b="1">
                <a:solidFill>
                  <a:srgbClr val="FF0000"/>
                </a:solidFill>
                <a:latin typeface="+mj-lt"/>
              </a:rPr>
            </a:br>
            <a:r>
              <a:rPr lang="en-US" sz="2000" b="1">
                <a:solidFill>
                  <a:schemeClr val="bg1"/>
                </a:solidFill>
                <a:latin typeface="+mj-lt"/>
              </a:rPr>
              <a:t>Comprehensive characterization of Wi-Fi </a:t>
            </a:r>
            <a:r>
              <a:rPr lang="en-US" sz="2000" b="1" err="1">
                <a:solidFill>
                  <a:schemeClr val="bg1"/>
                </a:solidFill>
                <a:latin typeface="+mj-lt"/>
              </a:rPr>
              <a:t>HaLow</a:t>
            </a:r>
            <a:r>
              <a:rPr lang="en-US" sz="2000" b="1">
                <a:solidFill>
                  <a:schemeClr val="bg1"/>
                </a:solidFill>
                <a:latin typeface="+mj-lt"/>
              </a:rPr>
              <a:t> capabilities in compliance with CH/EU regulatory requirements.</a:t>
            </a:r>
          </a:p>
          <a:p>
            <a:pPr>
              <a:lnSpc>
                <a:spcPct val="150000"/>
              </a:lnSpc>
            </a:pP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3037391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37" y="193044"/>
            <a:ext cx="7117715" cy="1072753"/>
          </a:xfrm>
        </p:spPr>
        <p:txBody>
          <a:bodyPr/>
          <a:lstStyle/>
          <a:p>
            <a:r>
              <a:rPr lang="fr-FR"/>
              <a:t>Indoor </a:t>
            </a:r>
            <a:r>
              <a:rPr lang="fr-FR" err="1"/>
              <a:t>Results</a:t>
            </a:r>
            <a:r>
              <a:rPr lang="fr-FR"/>
              <a:t> - </a:t>
            </a:r>
            <a:r>
              <a:rPr lang="fr-FR" err="1"/>
              <a:t>Potential</a:t>
            </a:r>
            <a:r>
              <a:rPr lang="fr-FR"/>
              <a:t> </a:t>
            </a:r>
            <a:r>
              <a:rPr lang="fr-FR" err="1"/>
              <a:t>Outlier</a:t>
            </a:r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973E369-A8FC-748C-3068-CA8635C8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041" y="3249413"/>
            <a:ext cx="3469811" cy="12291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Signal propagation possibly dominated by horizontal reflections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37413-ED38-4223-3809-92208B506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"/>
          <a:stretch/>
        </p:blipFill>
        <p:spPr>
          <a:xfrm>
            <a:off x="4953917" y="924343"/>
            <a:ext cx="3469811" cy="2309875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2E334E-44F6-43CC-334D-F7DD536375D4}"/>
              </a:ext>
            </a:extLst>
          </p:cNvPr>
          <p:cNvCxnSpPr>
            <a:cxnSpLocks/>
          </p:cNvCxnSpPr>
          <p:nvPr/>
        </p:nvCxnSpPr>
        <p:spPr>
          <a:xfrm flipV="1">
            <a:off x="5929009" y="1974718"/>
            <a:ext cx="1590472" cy="54474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E77CA7-1335-214B-1772-34222DF62EFE}"/>
              </a:ext>
            </a:extLst>
          </p:cNvPr>
          <p:cNvCxnSpPr>
            <a:cxnSpLocks/>
          </p:cNvCxnSpPr>
          <p:nvPr/>
        </p:nvCxnSpPr>
        <p:spPr>
          <a:xfrm flipH="1" flipV="1">
            <a:off x="5826872" y="1887170"/>
            <a:ext cx="1692613" cy="8754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77709B-50FC-1D2F-8758-B19042AC1446}"/>
              </a:ext>
            </a:extLst>
          </p:cNvPr>
          <p:cNvCxnSpPr>
            <a:cxnSpLocks/>
          </p:cNvCxnSpPr>
          <p:nvPr/>
        </p:nvCxnSpPr>
        <p:spPr>
          <a:xfrm flipV="1">
            <a:off x="5763639" y="1839111"/>
            <a:ext cx="0" cy="6803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F71B1-D9FE-0E5F-D99F-D50AD93F3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90" y="2887561"/>
            <a:ext cx="3106861" cy="20288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0CF3F-3AA5-7F72-948A-0ABDBD261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05" y="824667"/>
            <a:ext cx="3175820" cy="202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12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37" y="193044"/>
            <a:ext cx="5120819" cy="1072753"/>
          </a:xfrm>
        </p:spPr>
        <p:txBody>
          <a:bodyPr/>
          <a:lstStyle/>
          <a:p>
            <a:r>
              <a:rPr lang="fr-FR"/>
              <a:t>Indoor </a:t>
            </a:r>
            <a:r>
              <a:rPr lang="fr-FR" err="1"/>
              <a:t>Results</a:t>
            </a:r>
            <a:r>
              <a:rPr lang="fr-FR"/>
              <a:t> – 2MHz</a:t>
            </a:r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5" name="Espace réservé du contenu 1">
            <a:extLst>
              <a:ext uri="{FF2B5EF4-FFF2-40B4-BE49-F238E27FC236}">
                <a16:creationId xmlns:a16="http://schemas.microsoft.com/office/drawing/2014/main" id="{6566C4FA-72CE-A607-0978-3AEFFC379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733" y="1451431"/>
            <a:ext cx="3922681" cy="2590504"/>
          </a:xfrm>
        </p:spPr>
        <p:txBody>
          <a:bodyPr>
            <a:norm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2MHz</a:t>
            </a:r>
            <a:r>
              <a:rPr lang="en-US" sz="160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channels</a:t>
            </a:r>
            <a:r>
              <a:rPr lang="en-US" sz="1600" b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has similar propagation than 1 MHz ones and </a:t>
            </a:r>
            <a:r>
              <a:rPr lang="en-US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offer almost 2x throughput</a:t>
            </a:r>
            <a:endParaRPr lang="fr-FR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In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every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building,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breached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at least 2 </a:t>
            </a:r>
            <a:r>
              <a:rPr lang="fr-FR" sz="1600" b="1" err="1">
                <a:solidFill>
                  <a:srgbClr val="FF0000"/>
                </a:solidFill>
                <a:latin typeface="Franklin Gothic Book" panose="020B0503020102020204" pitchFamily="34" charset="0"/>
              </a:rPr>
              <a:t>walls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/</a:t>
            </a:r>
            <a:r>
              <a:rPr lang="fr-FR" sz="1600" b="1" err="1">
                <a:solidFill>
                  <a:srgbClr val="FF0000"/>
                </a:solidFill>
                <a:latin typeface="Franklin Gothic Book" panose="020B0503020102020204" pitchFamily="34" charset="0"/>
              </a:rPr>
              <a:t>floors</a:t>
            </a:r>
            <a:r>
              <a:rPr lang="fr-FR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.</a:t>
            </a:r>
            <a:endParaRPr lang="fr-FR" sz="160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Signal degradation depends on building type.</a:t>
            </a:r>
          </a:p>
          <a:p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Multipath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fading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could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have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affected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measurement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quality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.</a:t>
            </a:r>
            <a:endParaRPr lang="fr-FR" sz="1600" b="1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endParaRPr lang="fr-FR" sz="160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01BD9-FFB7-CD86-6B57-69B5B5A59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20" y="669179"/>
            <a:ext cx="3267589" cy="2087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4EEF3D-7E9B-4F5D-A5FD-6A6FA3048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620" y="2807822"/>
            <a:ext cx="3196637" cy="208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35" y="193044"/>
            <a:ext cx="4293856" cy="1072753"/>
          </a:xfrm>
        </p:spPr>
        <p:txBody>
          <a:bodyPr/>
          <a:lstStyle/>
          <a:p>
            <a:r>
              <a:rPr lang="fr-FR" err="1"/>
              <a:t>Outdoor</a:t>
            </a:r>
            <a:r>
              <a:rPr lang="fr-FR"/>
              <a:t> </a:t>
            </a:r>
            <a:r>
              <a:rPr lang="fr-FR" err="1"/>
              <a:t>Results</a:t>
            </a:r>
            <a:r>
              <a:rPr lang="fr-FR"/>
              <a:t> </a:t>
            </a:r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848181A-F238-6E66-AEFF-47C541025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65" y="845685"/>
            <a:ext cx="5137035" cy="2586375"/>
          </a:xfrm>
        </p:spPr>
        <p:txBody>
          <a:bodyPr>
            <a:norm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Max distance :</a:t>
            </a:r>
          </a:p>
          <a:p>
            <a:pPr lvl="1"/>
            <a:r>
              <a:rPr lang="en-US" sz="1400">
                <a:latin typeface="Franklin Gothic Book" panose="020B0503020102020204" pitchFamily="34" charset="0"/>
              </a:rPr>
              <a:t>Stable connection: </a:t>
            </a:r>
            <a:r>
              <a:rPr lang="en-US" sz="1400" b="1">
                <a:solidFill>
                  <a:srgbClr val="FF0000"/>
                </a:solidFill>
                <a:latin typeface="Franklin Gothic Book" panose="020B0503020102020204" pitchFamily="34" charset="0"/>
              </a:rPr>
              <a:t>300m</a:t>
            </a:r>
          </a:p>
          <a:p>
            <a:pPr lvl="1"/>
            <a:r>
              <a:rPr lang="en-US" sz="1400">
                <a:latin typeface="Franklin Gothic Book" panose="020B0503020102020204" pitchFamily="34" charset="0"/>
              </a:rPr>
              <a:t>Unstable connection: </a:t>
            </a:r>
            <a:r>
              <a:rPr lang="en-US" sz="1400" b="1">
                <a:solidFill>
                  <a:srgbClr val="FF0000"/>
                </a:solidFill>
                <a:latin typeface="Franklin Gothic Book" panose="020B0503020102020204" pitchFamily="34" charset="0"/>
              </a:rPr>
              <a:t>400 meters </a:t>
            </a:r>
            <a:r>
              <a:rPr lang="en-US" sz="1400">
                <a:latin typeface="Franklin Gothic Book" panose="020B0503020102020204" pitchFamily="34" charset="0"/>
              </a:rPr>
              <a:t>(RSSI = -103dB to low to perform any test).</a:t>
            </a:r>
            <a:endParaRPr lang="en-US" sz="1600" b="1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r>
              <a:rPr lang="en-US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Throughput</a:t>
            </a:r>
            <a:r>
              <a:rPr lang="en-US" sz="1600">
                <a:latin typeface="Franklin Gothic Book" panose="020B0503020102020204" pitchFamily="34" charset="0"/>
              </a:rPr>
              <a:t> at borderline condition: </a:t>
            </a:r>
            <a:r>
              <a:rPr lang="en-US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250 kbps</a:t>
            </a:r>
          </a:p>
          <a:p>
            <a:r>
              <a:rPr lang="en-US" sz="1600">
                <a:latin typeface="Franklin Gothic Book" panose="020B0503020102020204" pitchFamily="34" charset="0"/>
              </a:rPr>
              <a:t>Small differences in propagation between the two channel-widths.</a:t>
            </a:r>
            <a:endParaRPr lang="en-US" b="1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1" name="Picture 20" descr="A graph of a graph with green lines and dots&#10;&#10;Description automatically generated with medium confidence">
            <a:extLst>
              <a:ext uri="{FF2B5EF4-FFF2-40B4-BE49-F238E27FC236}">
                <a16:creationId xmlns:a16="http://schemas.microsoft.com/office/drawing/2014/main" id="{B0E0FC7E-E791-8422-E9BF-4A4938E8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39" y="506391"/>
            <a:ext cx="2798459" cy="2209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16F14-AF17-0F15-EFC0-439D00FA3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979" y="2711291"/>
            <a:ext cx="2720263" cy="21934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753EC5-70AD-EF5A-B3E6-828609CF4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154383" y="3437935"/>
            <a:ext cx="1133959" cy="1399031"/>
          </a:xfrm>
          <a:prstGeom prst="rect">
            <a:avLst/>
          </a:prstGeom>
          <a:ln w="38100">
            <a:solidFill>
              <a:srgbClr val="028106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3630BF-19BB-07D2-E25E-2C44F364E0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6" r="5492"/>
          <a:stretch/>
        </p:blipFill>
        <p:spPr>
          <a:xfrm>
            <a:off x="2567671" y="3570475"/>
            <a:ext cx="1670607" cy="1133959"/>
          </a:xfrm>
          <a:prstGeom prst="rect">
            <a:avLst/>
          </a:prstGeom>
          <a:ln w="38100">
            <a:solidFill>
              <a:srgbClr val="028106"/>
            </a:solidFill>
          </a:ln>
        </p:spPr>
      </p:pic>
    </p:spTree>
    <p:extLst>
      <p:ext uri="{BB962C8B-B14F-4D97-AF65-F5344CB8AC3E}">
        <p14:creationId xmlns:p14="http://schemas.microsoft.com/office/powerpoint/2010/main" val="2399807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38" y="193044"/>
            <a:ext cx="5688965" cy="467663"/>
          </a:xfrm>
        </p:spPr>
        <p:txBody>
          <a:bodyPr>
            <a:normAutofit fontScale="90000"/>
          </a:bodyPr>
          <a:lstStyle/>
          <a:p>
            <a:r>
              <a:rPr lang="fr-FR" err="1"/>
              <a:t>Outdoor</a:t>
            </a:r>
            <a:r>
              <a:rPr lang="fr-FR"/>
              <a:t> </a:t>
            </a:r>
            <a:r>
              <a:rPr lang="fr-FR" err="1"/>
              <a:t>Results</a:t>
            </a:r>
            <a:r>
              <a:rPr lang="fr-FR"/>
              <a:t> – </a:t>
            </a:r>
            <a:r>
              <a:rPr lang="fr-FR" err="1"/>
              <a:t>Potential</a:t>
            </a:r>
            <a:r>
              <a:rPr lang="fr-FR"/>
              <a:t> Causes  </a:t>
            </a:r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DF544-950B-186F-A7D8-2BC7053B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590" y="2977135"/>
            <a:ext cx="2404272" cy="11861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38491F-2760-F13D-5FAB-446E01C826C9}"/>
              </a:ext>
            </a:extLst>
          </p:cNvPr>
          <p:cNvSpPr txBox="1"/>
          <p:nvPr/>
        </p:nvSpPr>
        <p:spPr>
          <a:xfrm rot="16200000">
            <a:off x="6518388" y="1672248"/>
            <a:ext cx="48180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*Source: White Paper Wi-Fi HaLow Radio Technology with</a:t>
            </a:r>
            <a:br>
              <a:rPr lang="en-US"/>
            </a:br>
            <a:r>
              <a:rPr lang="en-US"/>
              <a:t>Trimble SX12 &amp; EM130</a:t>
            </a:r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725EF2DE-F8FC-623C-DC7E-AE6825DEA58D}"/>
              </a:ext>
            </a:extLst>
          </p:cNvPr>
          <p:cNvSpPr txBox="1">
            <a:spLocks/>
          </p:cNvSpPr>
          <p:nvPr/>
        </p:nvSpPr>
        <p:spPr>
          <a:xfrm>
            <a:off x="3147635" y="4289100"/>
            <a:ext cx="1807961" cy="467663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Fresnel Zone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4F68C1-D910-6DAF-467B-DBD32230A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441" y="1018293"/>
            <a:ext cx="2595702" cy="1521863"/>
          </a:xfrm>
          <a:prstGeom prst="rect">
            <a:avLst/>
          </a:prstGeom>
        </p:spPr>
      </p:pic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AFBC7FFD-6AB5-5EE4-1CA4-E9B4577E8B50}"/>
              </a:ext>
            </a:extLst>
          </p:cNvPr>
          <p:cNvSpPr txBox="1">
            <a:spLocks/>
          </p:cNvSpPr>
          <p:nvPr/>
        </p:nvSpPr>
        <p:spPr>
          <a:xfrm>
            <a:off x="4744658" y="2191512"/>
            <a:ext cx="2310634" cy="347871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Body Blocking Effect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D1DC51-0031-2A4A-7B8D-28019C359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58" y="2436273"/>
            <a:ext cx="2330480" cy="1437039"/>
          </a:xfrm>
          <a:prstGeom prst="rect">
            <a:avLst/>
          </a:prstGeom>
        </p:spPr>
      </p:pic>
      <p:sp>
        <p:nvSpPr>
          <p:cNvPr id="27" name="Espace réservé du contenu 1">
            <a:extLst>
              <a:ext uri="{FF2B5EF4-FFF2-40B4-BE49-F238E27FC236}">
                <a16:creationId xmlns:a16="http://schemas.microsoft.com/office/drawing/2014/main" id="{DF7D1DC1-0A09-67E5-25C5-4322E8440891}"/>
              </a:ext>
            </a:extLst>
          </p:cNvPr>
          <p:cNvSpPr txBox="1">
            <a:spLocks/>
          </p:cNvSpPr>
          <p:nvPr/>
        </p:nvSpPr>
        <p:spPr>
          <a:xfrm>
            <a:off x="802396" y="3958174"/>
            <a:ext cx="1807961" cy="41023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Antenna Angle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F4AA2FF-B2CA-CDAA-0D34-142B0964D3BF}"/>
              </a:ext>
            </a:extLst>
          </p:cNvPr>
          <p:cNvSpPr/>
          <p:nvPr/>
        </p:nvSpPr>
        <p:spPr>
          <a:xfrm>
            <a:off x="1207134" y="1003762"/>
            <a:ext cx="2440527" cy="10337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17F01D-3437-6556-7FB4-2AF04D517F39}"/>
              </a:ext>
            </a:extLst>
          </p:cNvPr>
          <p:cNvSpPr txBox="1"/>
          <p:nvPr/>
        </p:nvSpPr>
        <p:spPr>
          <a:xfrm>
            <a:off x="1294757" y="1084022"/>
            <a:ext cx="263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+mj-lt"/>
              </a:rPr>
              <a:t>Why didn’t we get any further 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B2FFB0-6685-FE40-A0F6-5E1B3BB6E296}"/>
              </a:ext>
            </a:extLst>
          </p:cNvPr>
          <p:cNvSpPr/>
          <p:nvPr/>
        </p:nvSpPr>
        <p:spPr>
          <a:xfrm>
            <a:off x="6023230" y="3087261"/>
            <a:ext cx="2199558" cy="103376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7EEF17-3649-5027-2F02-0896C3A63D5F}"/>
              </a:ext>
            </a:extLst>
          </p:cNvPr>
          <p:cNvSpPr txBox="1"/>
          <p:nvPr/>
        </p:nvSpPr>
        <p:spPr>
          <a:xfrm>
            <a:off x="6172279" y="3121237"/>
            <a:ext cx="1948732" cy="9541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Module Limitation?</a:t>
            </a:r>
          </a:p>
        </p:txBody>
      </p:sp>
    </p:spTree>
    <p:extLst>
      <p:ext uri="{BB962C8B-B14F-4D97-AF65-F5344CB8AC3E}">
        <p14:creationId xmlns:p14="http://schemas.microsoft.com/office/powerpoint/2010/main" val="274334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35" y="193044"/>
            <a:ext cx="6837640" cy="491377"/>
          </a:xfrm>
        </p:spPr>
        <p:txBody>
          <a:bodyPr/>
          <a:lstStyle/>
          <a:p>
            <a:r>
              <a:rPr lang="en-US"/>
              <a:t>Comparing with Coaxial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5FA184-B9E6-866E-1717-33B1BB3D6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853" y="3788815"/>
            <a:ext cx="8005497" cy="1838032"/>
          </a:xfrm>
        </p:spPr>
        <p:txBody>
          <a:bodyPr>
            <a:normAutofit/>
          </a:bodyPr>
          <a:lstStyle/>
          <a:p>
            <a:r>
              <a:rPr lang="en-US" sz="1600">
                <a:latin typeface="Franklin Gothic Book" panose="020B0503020102020204" pitchFamily="34" charset="0"/>
              </a:rPr>
              <a:t>Indoor and Outdoor results matches coaxial/controlled environment results.</a:t>
            </a:r>
          </a:p>
          <a:p>
            <a:r>
              <a:rPr lang="en-US" sz="1600">
                <a:latin typeface="Franklin Gothic Book" panose="020B0503020102020204" pitchFamily="34" charset="0"/>
              </a:rPr>
              <a:t>Throughput vs RSSI trend remains consistent in all scenarios.</a:t>
            </a:r>
          </a:p>
          <a:p>
            <a:r>
              <a:rPr lang="en-US" sz="1600">
                <a:latin typeface="Franklin Gothic Book" panose="020B0503020102020204" pitchFamily="34" charset="0"/>
              </a:rPr>
              <a:t>Higher RSSI needed for 2 MHz, tradeoff for higher throughput.</a:t>
            </a:r>
          </a:p>
          <a:p>
            <a:endParaRPr lang="en-US" sz="1600">
              <a:latin typeface="Franklin Gothic Book" panose="020B0503020102020204" pitchFamily="34" charset="0"/>
            </a:endParaRPr>
          </a:p>
        </p:txBody>
      </p:sp>
      <p:sp>
        <p:nvSpPr>
          <p:cNvPr id="18" name="Espace réservé du contenu 1">
            <a:extLst>
              <a:ext uri="{FF2B5EF4-FFF2-40B4-BE49-F238E27FC236}">
                <a16:creationId xmlns:a16="http://schemas.microsoft.com/office/drawing/2014/main" id="{798280E3-5F36-2E42-14C6-3BA071E1418F}"/>
              </a:ext>
            </a:extLst>
          </p:cNvPr>
          <p:cNvSpPr txBox="1">
            <a:spLocks/>
          </p:cNvSpPr>
          <p:nvPr/>
        </p:nvSpPr>
        <p:spPr>
          <a:xfrm>
            <a:off x="1099227" y="736278"/>
            <a:ext cx="7217924" cy="491376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>
              <a:latin typeface="Franklin Gothic Book" panose="020B0503020102020204" pitchFamily="34" charset="0"/>
            </a:endParaRPr>
          </a:p>
        </p:txBody>
      </p:sp>
      <p:sp>
        <p:nvSpPr>
          <p:cNvPr id="19" name="Espace réservé du contenu 1">
            <a:extLst>
              <a:ext uri="{FF2B5EF4-FFF2-40B4-BE49-F238E27FC236}">
                <a16:creationId xmlns:a16="http://schemas.microsoft.com/office/drawing/2014/main" id="{947F4B20-681B-6601-6EAD-51C2F8D7D80A}"/>
              </a:ext>
            </a:extLst>
          </p:cNvPr>
          <p:cNvSpPr txBox="1">
            <a:spLocks/>
          </p:cNvSpPr>
          <p:nvPr/>
        </p:nvSpPr>
        <p:spPr>
          <a:xfrm>
            <a:off x="1125482" y="560059"/>
            <a:ext cx="6919295" cy="52590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Franklin Gothic Book" panose="020B0503020102020204" pitchFamily="34" charset="0"/>
              </a:rPr>
              <a:t>Evaluating consistency across coaxial, indoor and outdoor measurements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972F94-CC77-AB29-5C60-6F65CC2F0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437" y="1227655"/>
            <a:ext cx="3123951" cy="25281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82E02D-3E9B-D53D-8DD8-B0BDAB7D2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134" y="1316433"/>
            <a:ext cx="3163327" cy="25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03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5D23E4EF-A474-E14E-E55F-C0FAAF4E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2">
            <a:extLst>
              <a:ext uri="{FF2B5EF4-FFF2-40B4-BE49-F238E27FC236}">
                <a16:creationId xmlns:a16="http://schemas.microsoft.com/office/drawing/2014/main" id="{58A8C157-8C9E-9BDB-5D61-72A3050C8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578475"/>
            <a:ext cx="4058920" cy="19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1C3EE9E-BE7D-6319-8F92-684C385B6821}"/>
              </a:ext>
            </a:extLst>
          </p:cNvPr>
          <p:cNvSpPr txBox="1">
            <a:spLocks/>
          </p:cNvSpPr>
          <p:nvPr/>
        </p:nvSpPr>
        <p:spPr>
          <a:xfrm>
            <a:off x="4574475" y="1940561"/>
            <a:ext cx="3940876" cy="2981960"/>
          </a:xfrm>
          <a:prstGeom prst="rect">
            <a:avLst/>
          </a:prstGeom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2000" err="1">
                <a:solidFill>
                  <a:schemeClr val="bg1">
                    <a:alpha val="42000"/>
                  </a:schemeClr>
                </a:solidFill>
                <a:latin typeface="+mj-lt"/>
              </a:rPr>
              <a:t>Overview</a:t>
            </a:r>
            <a:endParaRPr lang="fr-FR" sz="200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fr-FR" sz="2000">
                <a:solidFill>
                  <a:schemeClr val="bg1">
                    <a:alpha val="42000"/>
                  </a:schemeClr>
                </a:solidFill>
                <a:latin typeface="+mj-lt"/>
              </a:rPr>
              <a:t>Regulations</a:t>
            </a:r>
          </a:p>
          <a:p>
            <a:pPr>
              <a:lnSpc>
                <a:spcPct val="110000"/>
              </a:lnSpc>
            </a:pPr>
            <a:r>
              <a:rPr lang="fr-FR" sz="2000" err="1">
                <a:solidFill>
                  <a:schemeClr val="bg1">
                    <a:alpha val="42000"/>
                  </a:schemeClr>
                </a:solidFill>
                <a:latin typeface="+mj-lt"/>
              </a:rPr>
              <a:t>Market</a:t>
            </a:r>
            <a:r>
              <a:rPr lang="fr-FR" sz="2000">
                <a:solidFill>
                  <a:schemeClr val="bg1">
                    <a:alpha val="42000"/>
                  </a:schemeClr>
                </a:solidFill>
                <a:latin typeface="+mj-lt"/>
              </a:rPr>
              <a:t> </a:t>
            </a:r>
            <a:r>
              <a:rPr lang="fr-FR" sz="2000" err="1">
                <a:solidFill>
                  <a:schemeClr val="bg1">
                    <a:alpha val="42000"/>
                  </a:schemeClr>
                </a:solidFill>
                <a:latin typeface="+mj-lt"/>
              </a:rPr>
              <a:t>Availability</a:t>
            </a:r>
            <a:endParaRPr lang="fr-FR" sz="200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fr-FR" sz="2100" err="1">
                <a:solidFill>
                  <a:schemeClr val="bg1">
                    <a:alpha val="42000"/>
                  </a:schemeClr>
                </a:solidFill>
                <a:latin typeface="+mj-lt"/>
              </a:rPr>
              <a:t>Characterization</a:t>
            </a:r>
            <a:r>
              <a:rPr lang="fr-FR" sz="2100">
                <a:solidFill>
                  <a:schemeClr val="bg1">
                    <a:alpha val="42000"/>
                  </a:schemeClr>
                </a:solidFill>
                <a:latin typeface="+mj-lt"/>
              </a:rPr>
              <a:t> Setup</a:t>
            </a:r>
          </a:p>
          <a:p>
            <a:pPr>
              <a:lnSpc>
                <a:spcPct val="110000"/>
              </a:lnSpc>
            </a:pPr>
            <a:r>
              <a:rPr lang="fr-FR" sz="2100" err="1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r>
              <a:rPr lang="fr-FR" sz="3200" b="1" kern="1000" spc="-70">
                <a:solidFill>
                  <a:srgbClr val="FFFFFF"/>
                </a:solidFill>
                <a:latin typeface="Franklin Gothic Demi Cond" panose="020B0706030402020204" pitchFamily="34" charset="0"/>
              </a:rPr>
              <a:t> </a:t>
            </a:r>
            <a:r>
              <a:rPr lang="fr-FR" sz="2100">
                <a:solidFill>
                  <a:schemeClr val="bg1">
                    <a:alpha val="42000"/>
                  </a:schemeClr>
                </a:solidFill>
                <a:latin typeface="+mj-lt"/>
              </a:rPr>
              <a:t>&amp;</a:t>
            </a:r>
            <a:r>
              <a:rPr lang="fr-FR" sz="3200" b="1" kern="1000" spc="-70">
                <a:solidFill>
                  <a:srgbClr val="FFFFFF"/>
                </a:solidFill>
                <a:latin typeface="Franklin Gothic Demi Cond" panose="020B0706030402020204" pitchFamily="34" charset="0"/>
              </a:rPr>
              <a:t> </a:t>
            </a:r>
            <a:r>
              <a:rPr lang="fr-FR" sz="2100" err="1">
                <a:solidFill>
                  <a:schemeClr val="bg1">
                    <a:alpha val="42000"/>
                  </a:schemeClr>
                </a:solidFill>
                <a:latin typeface="+mj-lt"/>
              </a:rPr>
              <a:t>Interpretations</a:t>
            </a:r>
            <a:endParaRPr lang="fr-FR" sz="210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fr-FR" sz="3200" b="1" kern="1000" spc="-7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Summary</a:t>
            </a:r>
            <a:endParaRPr lang="fr-FR" sz="3200" b="1" kern="1000" spc="-7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3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883" y="330643"/>
            <a:ext cx="3144520" cy="563876"/>
          </a:xfrm>
        </p:spPr>
        <p:txBody>
          <a:bodyPr>
            <a:normAutofit/>
          </a:bodyPr>
          <a:lstStyle/>
          <a:p>
            <a:r>
              <a:rPr lang="fr-FR" err="1"/>
              <a:t>Summary</a:t>
            </a:r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rgbClr val="B4030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E37DB89-C142-0174-8B32-64461606D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22612"/>
            <a:ext cx="7473163" cy="4044689"/>
          </a:xfrm>
        </p:spPr>
        <p:txBody>
          <a:bodyPr>
            <a:normAutofit/>
          </a:bodyPr>
          <a:lstStyle/>
          <a:p>
            <a:r>
              <a:rPr lang="en-US" sz="1600">
                <a:latin typeface="Franklin Gothic Book" panose="020B0503020102020204" pitchFamily="34" charset="0"/>
              </a:rPr>
              <a:t>In </a:t>
            </a:r>
            <a:r>
              <a:rPr lang="en-US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compliance with the Swiss Regulations </a:t>
            </a:r>
            <a:r>
              <a:rPr lang="en-US" sz="1600" err="1">
                <a:latin typeface="Franklin Gothic Book" panose="020B0503020102020204" pitchFamily="34" charset="0"/>
              </a:rPr>
              <a:t>WiFi</a:t>
            </a:r>
            <a:r>
              <a:rPr lang="en-US" sz="1600">
                <a:latin typeface="Franklin Gothic Book" panose="020B0503020102020204" pitchFamily="34" charset="0"/>
              </a:rPr>
              <a:t> </a:t>
            </a:r>
            <a:r>
              <a:rPr lang="en-US" sz="1600" err="1">
                <a:latin typeface="Franklin Gothic Book" panose="020B0503020102020204" pitchFamily="34" charset="0"/>
              </a:rPr>
              <a:t>HaLow</a:t>
            </a:r>
            <a:r>
              <a:rPr lang="en-US" sz="1600">
                <a:latin typeface="Franklin Gothic Book" panose="020B0503020102020204" pitchFamily="34" charset="0"/>
              </a:rPr>
              <a:t> showed:</a:t>
            </a:r>
          </a:p>
          <a:p>
            <a:pPr lvl="1"/>
            <a:r>
              <a:rPr lang="en-US" sz="1400" b="1">
                <a:solidFill>
                  <a:srgbClr val="000000"/>
                </a:solidFill>
                <a:latin typeface="Franklin Gothic Book" panose="020B0503020102020204" pitchFamily="34" charset="0"/>
              </a:rPr>
              <a:t>Robust Performance: </a:t>
            </a:r>
            <a:r>
              <a:rPr lang="en-US" sz="1400">
                <a:latin typeface="Franklin Gothic Book" panose="020B0503020102020204" pitchFamily="34" charset="0"/>
              </a:rPr>
              <a:t>In challenging scenarios, Wi-Fi </a:t>
            </a:r>
            <a:r>
              <a:rPr lang="en-US" sz="1400" err="1">
                <a:latin typeface="Franklin Gothic Book" panose="020B0503020102020204" pitchFamily="34" charset="0"/>
              </a:rPr>
              <a:t>HaLow</a:t>
            </a:r>
            <a:r>
              <a:rPr lang="en-US" sz="1400">
                <a:latin typeface="Franklin Gothic Book" panose="020B0503020102020204" pitchFamily="34" charset="0"/>
              </a:rPr>
              <a:t> demonstrated its ability to penetrate through tough obstacles, including </a:t>
            </a:r>
            <a:r>
              <a:rPr lang="en-US" sz="1400" b="1">
                <a:solidFill>
                  <a:srgbClr val="FF0000"/>
                </a:solidFill>
                <a:latin typeface="Franklin Gothic Book" panose="020B0503020102020204" pitchFamily="34" charset="0"/>
              </a:rPr>
              <a:t>at least two walls or floors </a:t>
            </a:r>
            <a:r>
              <a:rPr lang="en-US" sz="1400">
                <a:latin typeface="Franklin Gothic Book" panose="020B0503020102020204" pitchFamily="34" charset="0"/>
              </a:rPr>
              <a:t>in any building, </a:t>
            </a:r>
            <a:r>
              <a:rPr lang="en-US" sz="1400" b="1">
                <a:solidFill>
                  <a:srgbClr val="FF0000"/>
                </a:solidFill>
                <a:latin typeface="Franklin Gothic Book" panose="020B0503020102020204" pitchFamily="34" charset="0"/>
              </a:rPr>
              <a:t>reaching distances of tens of meters</a:t>
            </a:r>
            <a:r>
              <a:rPr lang="en-US" sz="1400">
                <a:latin typeface="Franklin Gothic Book" panose="020B0503020102020204" pitchFamily="34" charset="0"/>
              </a:rPr>
              <a:t>.</a:t>
            </a:r>
          </a:p>
          <a:p>
            <a:pPr lvl="1"/>
            <a:r>
              <a:rPr lang="en-US" sz="1400" b="1">
                <a:solidFill>
                  <a:srgbClr val="000000"/>
                </a:solidFill>
                <a:latin typeface="Franklin Gothic Book" panose="020B0503020102020204" pitchFamily="34" charset="0"/>
              </a:rPr>
              <a:t>Stable Data Rates: </a:t>
            </a:r>
            <a:r>
              <a:rPr lang="en-US" sz="1400">
                <a:latin typeface="Franklin Gothic Book" panose="020B0503020102020204" pitchFamily="34" charset="0"/>
              </a:rPr>
              <a:t>Despite challenging conditions, Wi-Fi </a:t>
            </a:r>
            <a:r>
              <a:rPr lang="en-US" sz="1400" err="1">
                <a:latin typeface="Franklin Gothic Book" panose="020B0503020102020204" pitchFamily="34" charset="0"/>
              </a:rPr>
              <a:t>HaLow</a:t>
            </a:r>
            <a:r>
              <a:rPr lang="en-US" sz="1400">
                <a:latin typeface="Franklin Gothic Book" panose="020B0503020102020204" pitchFamily="34" charset="0"/>
              </a:rPr>
              <a:t> allowed connections from </a:t>
            </a:r>
            <a:r>
              <a:rPr lang="en-US" sz="1400" b="1">
                <a:solidFill>
                  <a:srgbClr val="FF0000"/>
                </a:solidFill>
                <a:latin typeface="Franklin Gothic Book" panose="020B0503020102020204" pitchFamily="34" charset="0"/>
              </a:rPr>
              <a:t>250 kbps in borderline conditions, up to 3.5 Mbps in best case scenarios</a:t>
            </a:r>
            <a:r>
              <a:rPr lang="en-US" sz="1400">
                <a:latin typeface="Franklin Gothic Book" panose="020B0503020102020204" pitchFamily="34" charset="0"/>
              </a:rPr>
              <a:t>.</a:t>
            </a:r>
          </a:p>
          <a:p>
            <a:pPr lvl="1"/>
            <a:endParaRPr lang="en-US" sz="1500">
              <a:latin typeface="Franklin Gothic Book" panose="020B0503020102020204" pitchFamily="34" charset="0"/>
            </a:endParaRPr>
          </a:p>
          <a:p>
            <a:r>
              <a:rPr lang="en-US" sz="1600">
                <a:latin typeface="Franklin Gothic Book" panose="020B0503020102020204" pitchFamily="34" charset="0"/>
              </a:rPr>
              <a:t>We believe reliable </a:t>
            </a:r>
            <a:r>
              <a:rPr lang="en-US" sz="1600" b="1">
                <a:solidFill>
                  <a:srgbClr val="FF0000"/>
                </a:solidFill>
                <a:latin typeface="Franklin Gothic Book" panose="020B0503020102020204" pitchFamily="34" charset="0"/>
              </a:rPr>
              <a:t>transmission in outdoor scenarios may still be achievable. </a:t>
            </a:r>
          </a:p>
          <a:p>
            <a:pPr lvl="1"/>
            <a:r>
              <a:rPr lang="en-US" sz="1300">
                <a:latin typeface="Franklin Gothic Book" panose="020B0503020102020204" pitchFamily="34" charset="0"/>
              </a:rPr>
              <a:t>During our tests, </a:t>
            </a:r>
            <a:r>
              <a:rPr lang="en-US" sz="1300" b="1">
                <a:solidFill>
                  <a:srgbClr val="FF0000"/>
                </a:solidFill>
                <a:latin typeface="Franklin Gothic Book" panose="020B0503020102020204" pitchFamily="34" charset="0"/>
              </a:rPr>
              <a:t>we did not surpass 400 meters</a:t>
            </a:r>
            <a:r>
              <a:rPr lang="en-US" sz="1300">
                <a:latin typeface="Franklin Gothic Book" panose="020B0503020102020204" pitchFamily="34" charset="0"/>
              </a:rPr>
              <a:t>. This limitation may have been due to imprecise antenna positioning or interference in the measurement zone.</a:t>
            </a:r>
          </a:p>
          <a:p>
            <a:pPr lvl="1"/>
            <a:r>
              <a:rPr lang="en-US" sz="1300">
                <a:latin typeface="Franklin Gothic Book" panose="020B0503020102020204" pitchFamily="34" charset="0"/>
              </a:rPr>
              <a:t>Andreas Speiss </a:t>
            </a:r>
            <a:r>
              <a:rPr lang="en-US" sz="1300" b="1">
                <a:solidFill>
                  <a:srgbClr val="FF0000"/>
                </a:solidFill>
                <a:latin typeface="Franklin Gothic Book" panose="020B0503020102020204" pitchFamily="34" charset="0"/>
              </a:rPr>
              <a:t>reached 1.4 km </a:t>
            </a:r>
            <a:r>
              <a:rPr lang="en-US" sz="1300">
                <a:latin typeface="Franklin Gothic Book" panose="020B0503020102020204" pitchFamily="34" charset="0"/>
              </a:rPr>
              <a:t>under conditions compliant with the regulations. Available</a:t>
            </a:r>
            <a:br>
              <a:rPr lang="en-US" sz="1300">
                <a:latin typeface="Franklin Gothic Book" panose="020B0503020102020204" pitchFamily="34" charset="0"/>
              </a:rPr>
            </a:br>
            <a:r>
              <a:rPr lang="en-US" sz="1300">
                <a:latin typeface="Franklin Gothic Book" panose="020B0503020102020204" pitchFamily="34" charset="0"/>
              </a:rPr>
              <a:t> at </a:t>
            </a:r>
            <a:r>
              <a:rPr lang="en-US" sz="1300">
                <a:latin typeface="Franklin Gothic Book" panose="020B0503020102020204" pitchFamily="34" charset="0"/>
                <a:hlinkClick r:id="rId4"/>
              </a:rPr>
              <a:t>https://www.youtube.com/watch?v=rj9GZQtFs8k&amp;t=863s</a:t>
            </a:r>
            <a:r>
              <a:rPr lang="en-US" sz="1300">
                <a:latin typeface="Franklin Gothic Book" panose="020B05030201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4EB0F3-B183-DD9D-A399-DEDD47523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339" y="3796415"/>
            <a:ext cx="1535579" cy="11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1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5">
            <a:extLst>
              <a:ext uri="{FF2B5EF4-FFF2-40B4-BE49-F238E27FC236}">
                <a16:creationId xmlns:a16="http://schemas.microsoft.com/office/drawing/2014/main" id="{A8642523-1968-9B79-2F1B-6BC67CC049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4026" r="4026"/>
          <a:stretch/>
        </p:blipFill>
        <p:spPr>
          <a:xfrm>
            <a:off x="1430986" y="1"/>
            <a:ext cx="7713017" cy="5143500"/>
          </a:xfrm>
        </p:spPr>
      </p:pic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1404" y="2642489"/>
            <a:ext cx="2652601" cy="1568451"/>
          </a:xfrm>
        </p:spPr>
        <p:txBody>
          <a:bodyPr>
            <a:normAutofit/>
          </a:bodyPr>
          <a:lstStyle/>
          <a:p>
            <a:r>
              <a:rPr lang="fr-FR" sz="2000">
                <a:latin typeface="+mj-lt"/>
              </a:rPr>
              <a:t>Francesco Murande </a:t>
            </a:r>
          </a:p>
          <a:p>
            <a:r>
              <a:rPr lang="fr-FR" sz="2000">
                <a:latin typeface="+mj-lt"/>
              </a:rPr>
              <a:t>&amp;</a:t>
            </a:r>
          </a:p>
          <a:p>
            <a:r>
              <a:rPr lang="fr-FR" sz="2000">
                <a:latin typeface="+mj-lt"/>
              </a:rPr>
              <a:t>Tony Raffoul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5201" y="4683129"/>
            <a:ext cx="1828800" cy="460375"/>
          </a:xfrm>
        </p:spPr>
        <p:txBody>
          <a:bodyPr/>
          <a:lstStyle/>
          <a:p>
            <a:r>
              <a:rPr lang="fr-FR" sz="1400"/>
              <a:t>5th June 2024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49" y="4067103"/>
            <a:ext cx="1028428" cy="703236"/>
          </a:xfrm>
        </p:spPr>
        <p:txBody>
          <a:bodyPr/>
          <a:lstStyle/>
          <a:p>
            <a:r>
              <a:rPr lang="fr-FR" sz="1050">
                <a:solidFill>
                  <a:srgbClr val="FF0000"/>
                </a:solidFill>
              </a:rPr>
              <a:t>Ecole Polytechnique Fédérale de Lausanne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A8BCB-D129-13B0-569E-A953E9855F6B}"/>
              </a:ext>
            </a:extLst>
          </p:cNvPr>
          <p:cNvSpPr/>
          <p:nvPr/>
        </p:nvSpPr>
        <p:spPr>
          <a:xfrm>
            <a:off x="1942358" y="643510"/>
            <a:ext cx="7201647" cy="1292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CL · GitLab">
            <a:extLst>
              <a:ext uri="{FF2B5EF4-FFF2-40B4-BE49-F238E27FC236}">
                <a16:creationId xmlns:a16="http://schemas.microsoft.com/office/drawing/2014/main" id="{5C3A4329-133C-28C6-CA83-995C5ECF4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1" y="643507"/>
            <a:ext cx="972206" cy="5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7818" y="661111"/>
            <a:ext cx="7177415" cy="1275267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r"/>
            <a:r>
              <a:rPr lang="fr-FR" sz="3600"/>
              <a:t>  Wi-Fi  </a:t>
            </a:r>
            <a:r>
              <a:rPr lang="fr-FR" sz="3600" err="1"/>
              <a:t>HaLow</a:t>
            </a:r>
            <a:r>
              <a:rPr lang="fr-FR" sz="3600"/>
              <a:t> </a:t>
            </a:r>
            <a:r>
              <a:rPr lang="fr-FR"/>
              <a:t> 802.11ah</a:t>
            </a:r>
            <a:r>
              <a:rPr lang="fr-FR" sz="3600"/>
              <a:t>  </a:t>
            </a:r>
            <a:r>
              <a:rPr lang="en-US" sz="3600"/>
              <a:t>characterization </a:t>
            </a:r>
            <a:r>
              <a:rPr lang="fr-FR" sz="3600"/>
              <a:t> </a:t>
            </a:r>
            <a:r>
              <a:rPr lang="fr-FR" sz="3600" err="1"/>
              <a:t>under</a:t>
            </a:r>
            <a:r>
              <a:rPr lang="fr-FR" sz="3600"/>
              <a:t>  </a:t>
            </a:r>
            <a:r>
              <a:rPr lang="fr-FR" sz="3600" err="1"/>
              <a:t>Swiss</a:t>
            </a:r>
            <a:r>
              <a:rPr lang="fr-FR" sz="3600"/>
              <a:t> / EU  </a:t>
            </a:r>
            <a:r>
              <a:rPr lang="en-US" sz="3600"/>
              <a:t>regulations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0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883" y="76207"/>
            <a:ext cx="3144520" cy="1072753"/>
          </a:xfrm>
        </p:spPr>
        <p:txBody>
          <a:bodyPr/>
          <a:lstStyle/>
          <a:p>
            <a:r>
              <a:rPr lang="fr-FR" err="1"/>
              <a:t>References</a:t>
            </a:r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1235F798-4019-1748-296F-B1D2A513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630B4-42B8-0912-2175-DF76EA8E1E68}"/>
              </a:ext>
            </a:extLst>
          </p:cNvPr>
          <p:cNvSpPr/>
          <p:nvPr/>
        </p:nvSpPr>
        <p:spPr>
          <a:xfrm>
            <a:off x="765963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BFE51-EF92-9297-A14D-AAE1DF88F9A6}"/>
              </a:ext>
            </a:extLst>
          </p:cNvPr>
          <p:cNvSpPr/>
          <p:nvPr/>
        </p:nvSpPr>
        <p:spPr>
          <a:xfrm>
            <a:off x="2176277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4ED0-D1F8-A23C-36B6-3F651F4BB503}"/>
              </a:ext>
            </a:extLst>
          </p:cNvPr>
          <p:cNvSpPr/>
          <p:nvPr/>
        </p:nvSpPr>
        <p:spPr>
          <a:xfrm>
            <a:off x="3554885" y="4950461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35B14-BBE0-9132-49E6-66C9AB390484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3DE76-0024-DFAD-91A5-64A47DD62971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8A45A-279E-9499-3C7C-2607061CD776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rgbClr val="B4030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E37DB89-C142-0174-8B32-64461606D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96" y="436438"/>
            <a:ext cx="8188037" cy="4468305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endParaRPr lang="en-US" sz="900"/>
          </a:p>
          <a:p>
            <a:pPr lvl="2" algn="just"/>
            <a:r>
              <a:rPr lang="en-US" sz="900"/>
              <a:t>Wireless Broadband Alliance. Wi-Fi HaLow for IoT. Version 1.0.0. WBA Wi-Fi HaLow for IoT Project team. Jan. 2024. URL:  </a:t>
            </a:r>
            <a:r>
              <a:rPr lang="en-US" sz="900">
                <a:hlinkClick r:id="rId4"/>
              </a:rPr>
              <a:t>https://wballiancec.wpenginepowered.com/wp-content/uploads/2024/01/WBA_Wi-Fi_HaLow_for_IoT_V-1.0.0.pdf</a:t>
            </a:r>
            <a:endParaRPr lang="en-US" sz="900"/>
          </a:p>
          <a:p>
            <a:pPr lvl="2" algn="just"/>
            <a:r>
              <a:rPr lang="en-GB" sz="900"/>
              <a:t>Le Tian, Serena Santi, Amina </a:t>
            </a:r>
            <a:r>
              <a:rPr lang="en-GB" sz="900" err="1"/>
              <a:t>Seferagić</a:t>
            </a:r>
            <a:r>
              <a:rPr lang="en-GB" sz="900"/>
              <a:t>, </a:t>
            </a:r>
            <a:r>
              <a:rPr lang="en-GB" sz="900" err="1"/>
              <a:t>Julong</a:t>
            </a:r>
            <a:r>
              <a:rPr lang="en-GB" sz="900"/>
              <a:t> Lan, Jeroen </a:t>
            </a:r>
            <a:r>
              <a:rPr lang="en-GB" sz="900" err="1"/>
              <a:t>Famaey</a:t>
            </a:r>
            <a:r>
              <a:rPr lang="en-GB" sz="900"/>
              <a:t>, Wi-Fi </a:t>
            </a:r>
            <a:r>
              <a:rPr lang="en-GB" sz="900" err="1"/>
              <a:t>HaLow</a:t>
            </a:r>
            <a:r>
              <a:rPr lang="en-GB" sz="900"/>
              <a:t> for the Internet of Things: An up-to-date survey on IEEE 802.11ah research, Journal of Network and Computer Applications, Volume 182,2021,103036, ISSN 1084-8045, </a:t>
            </a:r>
            <a:r>
              <a:rPr lang="en-GB" sz="900">
                <a:hlinkClick r:id="rId5"/>
              </a:rPr>
              <a:t>https://doi.org/10.1016/j.jnca.2021.103036</a:t>
            </a:r>
            <a:r>
              <a:rPr lang="en-GB" sz="900"/>
              <a:t>. URL: </a:t>
            </a:r>
            <a:r>
              <a:rPr lang="en-GB" sz="900">
                <a:hlinkClick r:id="rId6"/>
              </a:rPr>
              <a:t>https://www.sciencedirect.com/science/article/pii/S108480452100062X</a:t>
            </a:r>
            <a:r>
              <a:rPr lang="en-GB" sz="900"/>
              <a:t>)</a:t>
            </a:r>
          </a:p>
          <a:p>
            <a:pPr lvl="2" algn="just"/>
            <a:r>
              <a:rPr lang="en-US" sz="900"/>
              <a:t>Sébastien </a:t>
            </a:r>
            <a:r>
              <a:rPr lang="en-US" sz="900" err="1"/>
              <a:t>Maudet</a:t>
            </a:r>
            <a:r>
              <a:rPr lang="en-US" sz="900"/>
              <a:t>, Guillaume </a:t>
            </a:r>
            <a:r>
              <a:rPr lang="en-US" sz="900" err="1"/>
              <a:t>Andrieux</a:t>
            </a:r>
            <a:r>
              <a:rPr lang="en-US" sz="900"/>
              <a:t>, Romain </a:t>
            </a:r>
            <a:r>
              <a:rPr lang="en-US" sz="900" err="1"/>
              <a:t>Chevillon</a:t>
            </a:r>
            <a:r>
              <a:rPr lang="en-US" sz="900"/>
              <a:t>, Jean-François </a:t>
            </a:r>
            <a:r>
              <a:rPr lang="en-US" sz="900" err="1"/>
              <a:t>Diouris,Practical</a:t>
            </a:r>
            <a:r>
              <a:rPr lang="en-US" sz="900"/>
              <a:t> evaluation of Wi-Fi HaLow performance, Internet of Things, Volume 24, 2023, 100957, ISSN 2542-6605,URL: https://doi.org/10.1016/j.iot.2023.100957, URL: </a:t>
            </a:r>
            <a:r>
              <a:rPr lang="en-US" sz="900">
                <a:hlinkClick r:id="rId7"/>
              </a:rPr>
              <a:t>https://www.sciencedirect.com/science/article/pii/S2542660523002809</a:t>
            </a:r>
            <a:endParaRPr lang="en-US" sz="900"/>
          </a:p>
          <a:p>
            <a:pPr lvl="2" algn="just"/>
            <a:r>
              <a:rPr lang="en-US" sz="900"/>
              <a:t>Federal Office of Communications OFCOM. "Licenses and Frequency Management / Frequency Planning." </a:t>
            </a:r>
            <a:r>
              <a:rPr lang="en-US" sz="900" err="1"/>
              <a:t>Zukunftstrasse</a:t>
            </a:r>
            <a:r>
              <a:rPr lang="en-US" sz="900"/>
              <a:t> 44, CH - 2501 Biel – Bienne, Switzerland. </a:t>
            </a:r>
            <a:r>
              <a:rPr lang="en-US" sz="900">
                <a:hlinkClick r:id="rId8"/>
              </a:rPr>
              <a:t>http://www.bakom.ch</a:t>
            </a:r>
            <a:r>
              <a:rPr lang="en-US" sz="900"/>
              <a:t>. </a:t>
            </a:r>
            <a:r>
              <a:rPr lang="en-US" sz="900">
                <a:hlinkClick r:id="rId9"/>
              </a:rPr>
              <a:t>https://www.bakom.admin.ch/bakom/en/homepage/frequencies-and-antennas/nationalfrequency-allocation-plan.html</a:t>
            </a:r>
            <a:r>
              <a:rPr lang="en-US" sz="900"/>
              <a:t>. © OFCOM Switzerland / Issue January 1st, 2022.</a:t>
            </a:r>
          </a:p>
          <a:p>
            <a:pPr lvl="2" algn="just"/>
            <a:r>
              <a:rPr lang="en-US" sz="900"/>
              <a:t>Federal Department of the Environment, Transport, Energy and Communication DETEC. Federal Office of Communications OFCOM. "Equipment and Frequency Management International, Radio Technology Section." March 2023. "WLAN Factsheet: Wireless Local Area Networks.”</a:t>
            </a:r>
          </a:p>
          <a:p>
            <a:pPr lvl="2" algn="just"/>
            <a:r>
              <a:rPr lang="en-US" sz="900"/>
              <a:t>Morse Micro. "Wi-Fi HaLow Power Consumption." Suite 113, 4 Cornwallis Street, National Innovation Centre, Eveleigh, NSW 2020, Australia</a:t>
            </a:r>
          </a:p>
          <a:p>
            <a:pPr lvl="2" algn="just"/>
            <a:r>
              <a:rPr lang="en-US" sz="900"/>
              <a:t>Richard Rudd et al. “Building Materials and Propagation: Final Report”. In: Ofcom 2604/BMEM/R/3/2.0</a:t>
            </a:r>
            <a:br>
              <a:rPr lang="en-US" sz="900"/>
            </a:br>
            <a:r>
              <a:rPr lang="en-US" sz="900"/>
              <a:t>(Sept. 2014). Authors: Dr Richard Rudd (Aegis), Dr Ken Craig (Signal Science), Dr Martin Ganley (BRE), Richard </a:t>
            </a:r>
            <a:r>
              <a:rPr lang="en-US" sz="900" err="1"/>
              <a:t>Hartless</a:t>
            </a:r>
            <a:r>
              <a:rPr lang="en-US" sz="900"/>
              <a:t> (BRE). URL: </a:t>
            </a:r>
            <a:r>
              <a:rPr lang="en-US" sz="900">
                <a:hlinkClick r:id="rId10"/>
              </a:rPr>
              <a:t>https://www.qostic.org/Qostic/wpcontent/uploads/Qostic6/AHQ7805Building_Materials_and_Propagation.pdf</a:t>
            </a:r>
            <a:endParaRPr lang="en-US" sz="900"/>
          </a:p>
          <a:p>
            <a:pPr lvl="2" algn="just"/>
            <a:r>
              <a:rPr lang="en-US" sz="900" err="1"/>
              <a:t>Saelens</a:t>
            </a:r>
            <a:r>
              <a:rPr lang="en-US" sz="900"/>
              <a:t>, M., </a:t>
            </a:r>
            <a:r>
              <a:rPr lang="en-US" sz="900" err="1"/>
              <a:t>Hoebeke</a:t>
            </a:r>
            <a:r>
              <a:rPr lang="en-US" sz="900"/>
              <a:t>, J., Shahid, A., &amp; </a:t>
            </a:r>
            <a:r>
              <a:rPr lang="en-US" sz="900" err="1"/>
              <a:t>Poorter</a:t>
            </a:r>
            <a:r>
              <a:rPr lang="en-US" sz="900"/>
              <a:t>, E. D. (2019). Impact of EU duty cycle and transmission power limitations for sub-GHz LPWAN SRDs: An overview and future challenges. EURASIP Journal on Wireless Communications and Networking, 2019(1), 1-32. </a:t>
            </a:r>
            <a:r>
              <a:rPr lang="en-US" sz="900">
                <a:hlinkClick r:id="rId11"/>
              </a:rPr>
              <a:t>https://doi.org/10.1186/s13638-019-1502-5</a:t>
            </a:r>
            <a:endParaRPr lang="en-US" sz="900"/>
          </a:p>
          <a:p>
            <a:pPr lvl="2" algn="just"/>
            <a:r>
              <a:rPr lang="en-US" sz="900"/>
              <a:t>ERC Recommendation 70-03, "Relating to the use of Short Range Devices (SRD)," </a:t>
            </a:r>
            <a:r>
              <a:rPr lang="en-US" sz="900" err="1"/>
              <a:t>Tromsø</a:t>
            </a:r>
            <a:r>
              <a:rPr lang="en-US" sz="900"/>
              <a:t>, 1997. Subsequent amendments: 12 February 2021. Please note the Implementation Status on page 44. URL: </a:t>
            </a:r>
            <a:r>
              <a:rPr lang="en-US" sz="900">
                <a:hlinkClick r:id="rId12"/>
              </a:rPr>
              <a:t>https://docdb.cept.org/download/25c41779-cd6e/Rec7003e.pdf</a:t>
            </a:r>
            <a:r>
              <a:rPr lang="en-US" sz="900"/>
              <a:t> </a:t>
            </a:r>
          </a:p>
          <a:p>
            <a:pPr lvl="2" algn="just"/>
            <a:r>
              <a:rPr lang="en-US" sz="900"/>
              <a:t>Martin, Troy. "Wi-Fi HaLow 802.11ah &amp; Real-World Performance Results." Presented at WLPC Phoenix 2024. Uploaded by Wireless LAN Professionals. YouTube, 2024. Video,. </a:t>
            </a:r>
            <a:r>
              <a:rPr lang="en-US" sz="900">
                <a:hlinkClick r:id="rId13"/>
              </a:rPr>
              <a:t>https://www.youtube.com/watch?v=oFVj1RES9TU&amp;t=611s</a:t>
            </a:r>
            <a:r>
              <a:rPr lang="en-US" sz="900"/>
              <a:t>.</a:t>
            </a:r>
          </a:p>
          <a:p>
            <a:pPr lvl="2" algn="just"/>
            <a:r>
              <a:rPr lang="en-US" sz="900" err="1"/>
              <a:t>Spiess</a:t>
            </a:r>
            <a:r>
              <a:rPr lang="en-US" sz="900"/>
              <a:t>, Andreas. "</a:t>
            </a:r>
            <a:r>
              <a:rPr lang="en-US" sz="900" err="1"/>
              <a:t>WiFi</a:t>
            </a:r>
            <a:r>
              <a:rPr lang="en-US" sz="900"/>
              <a:t> on </a:t>
            </a:r>
            <a:r>
              <a:rPr lang="en-US" sz="900" err="1"/>
              <a:t>LoRaWAN</a:t>
            </a:r>
            <a:r>
              <a:rPr lang="en-US" sz="900"/>
              <a:t> bands (HaLow) offers good penetration and long range (802.11ah)." YouTube, uploaded by Andreas </a:t>
            </a:r>
            <a:r>
              <a:rPr lang="en-US" sz="900" err="1"/>
              <a:t>Spiess</a:t>
            </a:r>
            <a:r>
              <a:rPr lang="en-US" sz="900"/>
              <a:t>,  May 2024 ,Video, 16:44. URL: </a:t>
            </a:r>
            <a:r>
              <a:rPr lang="en-US" sz="900">
                <a:hlinkClick r:id="rId14"/>
              </a:rPr>
              <a:t>https://www.youtube.com/watch?v=rj9GZQtFs8k&amp;t=679s.$</a:t>
            </a:r>
            <a:endParaRPr lang="en-US" sz="900"/>
          </a:p>
          <a:p>
            <a:pPr lvl="2" algn="just"/>
            <a:r>
              <a:rPr lang="en-US" sz="900"/>
              <a:t>IEEE. "IEEE Std 802.11ah™-2016 (Amendment to IEEE Std 802.11™-2016 as amended by IEEE Std 802.11ai™-2016).“</a:t>
            </a:r>
          </a:p>
          <a:p>
            <a:pPr lvl="2" algn="just"/>
            <a:r>
              <a:rPr lang="en-US" sz="900" err="1"/>
              <a:t>Partou</a:t>
            </a:r>
            <a:r>
              <a:rPr lang="en-US" sz="900"/>
              <a:t>, </a:t>
            </a:r>
            <a:r>
              <a:rPr lang="en-US" sz="900" err="1"/>
              <a:t>Mehdi.White</a:t>
            </a:r>
            <a:r>
              <a:rPr lang="en-US" sz="900"/>
              <a:t> Paper Wi-Fi HaLow Radio Technology </a:t>
            </a:r>
            <a:r>
              <a:rPr lang="en-US" sz="900" err="1"/>
              <a:t>withTrimble</a:t>
            </a:r>
            <a:r>
              <a:rPr lang="en-US" sz="900"/>
              <a:t> SX12 &amp; EM130</a:t>
            </a:r>
          </a:p>
          <a:p>
            <a:pPr lvl="2" algn="just"/>
            <a:r>
              <a:rPr lang="en-US" sz="900"/>
              <a:t>Soares, S.M.; Carvalho, M.M. "Throughput Analytical Modeling of IEEE 802.11ah Wireless Networks." Proceedings of the 2019 16th IEEE Annual Consumer Communications &amp; Networking Conference (CCNC), Las Vegas, NV, USA, 8–11 January 2019, p. 18492924.</a:t>
            </a:r>
          </a:p>
          <a:p>
            <a:pPr lvl="2" algn="just"/>
            <a:r>
              <a:rPr lang="en-US" sz="900"/>
              <a:t>Kane, Luke et al. “An Experimental Field Comparison of Wi-Fi HaLow and LoRa for the Smart Grid”  URL: </a:t>
            </a:r>
            <a:r>
              <a:rPr lang="en-US" sz="900">
                <a:hlinkClick r:id="rId15"/>
              </a:rPr>
              <a:t>https://www.researchgate.net/publication/373415591_An_Experimental_Field_Comparison_of_Wi-Fi_HaLow_and_LoRa_for_the_Smart_Grid</a:t>
            </a:r>
            <a:endParaRPr lang="en-US" sz="900"/>
          </a:p>
          <a:p>
            <a:pPr lvl="2" algn="just"/>
            <a:endParaRPr lang="en-US" sz="900"/>
          </a:p>
          <a:p>
            <a:pPr lvl="2" algn="just"/>
            <a:endParaRPr lang="en-US" sz="900"/>
          </a:p>
          <a:p>
            <a:pPr algn="just"/>
            <a:endParaRPr lang="en-US" sz="1200"/>
          </a:p>
          <a:p>
            <a:pPr algn="just"/>
            <a:endParaRPr lang="en-US" sz="1200"/>
          </a:p>
          <a:p>
            <a:pPr algn="just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5751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86841"/>
            <a:ext cx="3341052" cy="911524"/>
          </a:xfrm>
        </p:spPr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5D23E4EF-A474-E14E-E55F-C0FAAF4E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2">
            <a:extLst>
              <a:ext uri="{FF2B5EF4-FFF2-40B4-BE49-F238E27FC236}">
                <a16:creationId xmlns:a16="http://schemas.microsoft.com/office/drawing/2014/main" id="{58A8C157-8C9E-9BDB-5D61-72A3050C8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578475"/>
            <a:ext cx="4058920" cy="19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1C3EE9E-BE7D-6319-8F92-684C385B6821}"/>
              </a:ext>
            </a:extLst>
          </p:cNvPr>
          <p:cNvSpPr txBox="1">
            <a:spLocks/>
          </p:cNvSpPr>
          <p:nvPr/>
        </p:nvSpPr>
        <p:spPr>
          <a:xfrm>
            <a:off x="4574473" y="2062977"/>
            <a:ext cx="3662179" cy="2859544"/>
          </a:xfrm>
          <a:prstGeom prst="rect">
            <a:avLst/>
          </a:prstGeom>
        </p:spPr>
        <p:txBody>
          <a:bodyPr vert="horz" lIns="180000" tIns="45720" rIns="91440" bIns="45720" rtlCol="0" anchor="ctr" anchorCtr="0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3200" b="1" kern="1000" spc="-70" err="1">
                <a:latin typeface="Franklin Gothic Demi Cond" panose="020B0706030402020204" pitchFamily="34" charset="0"/>
                <a:ea typeface="Roboto Black" panose="02000000000000000000" pitchFamily="2" charset="0"/>
              </a:rPr>
              <a:t>Overview</a:t>
            </a:r>
            <a:endParaRPr lang="fr-FR" sz="2000"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fr-FR" sz="3200" b="1" kern="1000" spc="-7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Regulations</a:t>
            </a:r>
            <a:endParaRPr lang="fr-FR" sz="3200" b="1" kern="1000" spc="-70">
              <a:solidFill>
                <a:srgbClr val="FFFFFF"/>
              </a:solidFill>
              <a:latin typeface="Franklin Gothic Demi Cond" panose="020B0706030402020204" pitchFamily="34" charset="0"/>
            </a:endParaRPr>
          </a:p>
          <a:p>
            <a:pPr>
              <a:lnSpc>
                <a:spcPct val="110000"/>
              </a:lnSpc>
            </a:pPr>
            <a:r>
              <a:rPr lang="fr-FR" sz="3200" b="1" kern="1000" spc="-7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Market</a:t>
            </a:r>
            <a:r>
              <a:rPr lang="fr-FR" sz="3200" b="1" kern="1000" spc="-70">
                <a:solidFill>
                  <a:srgbClr val="FFFFFF"/>
                </a:solidFill>
                <a:latin typeface="Franklin Gothic Demi Cond" panose="020B0706030402020204" pitchFamily="34" charset="0"/>
              </a:rPr>
              <a:t> </a:t>
            </a:r>
            <a:r>
              <a:rPr lang="fr-FR" sz="3200" b="1" kern="1000" spc="-7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Availability</a:t>
            </a:r>
            <a:endParaRPr lang="fr-FR" sz="3200" b="1" kern="1000" spc="-70">
              <a:solidFill>
                <a:srgbClr val="FFFFFF"/>
              </a:solidFill>
              <a:latin typeface="Franklin Gothic Demi Cond" panose="020B0706030402020204" pitchFamily="34" charset="0"/>
            </a:endParaRPr>
          </a:p>
          <a:p>
            <a:pPr>
              <a:lnSpc>
                <a:spcPct val="110000"/>
              </a:lnSpc>
            </a:pPr>
            <a:r>
              <a:rPr lang="fr-FR" sz="3200" b="1" kern="1000" spc="-7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Characterization</a:t>
            </a:r>
            <a:r>
              <a:rPr lang="fr-FR" sz="3200" b="1" kern="1000" spc="-70">
                <a:solidFill>
                  <a:srgbClr val="FFFFFF"/>
                </a:solidFill>
                <a:latin typeface="Franklin Gothic Demi Cond" panose="020B0706030402020204" pitchFamily="34" charset="0"/>
              </a:rPr>
              <a:t> Setup</a:t>
            </a:r>
          </a:p>
          <a:p>
            <a:pPr>
              <a:lnSpc>
                <a:spcPct val="110000"/>
              </a:lnSpc>
            </a:pPr>
            <a:r>
              <a:rPr lang="fr-FR" sz="3200" b="1" kern="1000" spc="-7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Results</a:t>
            </a:r>
            <a:r>
              <a:rPr lang="fr-FR" sz="3200" b="1" kern="1000" spc="-70">
                <a:solidFill>
                  <a:srgbClr val="FFFFFF"/>
                </a:solidFill>
                <a:latin typeface="Franklin Gothic Demi Cond" panose="020B0706030402020204" pitchFamily="34" charset="0"/>
              </a:rPr>
              <a:t> &amp; </a:t>
            </a:r>
            <a:r>
              <a:rPr lang="fr-FR" sz="3200" b="1" kern="1000" spc="-7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Interpretations</a:t>
            </a:r>
            <a:endParaRPr lang="fr-FR" sz="3200" b="1" kern="1000" spc="-70">
              <a:solidFill>
                <a:srgbClr val="FFFFFF"/>
              </a:solidFill>
              <a:latin typeface="Franklin Gothic Demi Cond" panose="020B0706030402020204" pitchFamily="34" charset="0"/>
            </a:endParaRPr>
          </a:p>
          <a:p>
            <a:pPr>
              <a:lnSpc>
                <a:spcPct val="110000"/>
              </a:lnSpc>
            </a:pPr>
            <a:r>
              <a:rPr lang="fr-FR" sz="3200" b="1" kern="1000" spc="-7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Summary</a:t>
            </a:r>
            <a:endParaRPr lang="fr-FR" sz="3200" b="1" kern="1000" spc="-7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50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8" name="Picture 2" descr="TCL · GitLab">
            <a:extLst>
              <a:ext uri="{FF2B5EF4-FFF2-40B4-BE49-F238E27FC236}">
                <a16:creationId xmlns:a16="http://schemas.microsoft.com/office/drawing/2014/main" id="{5D23E4EF-A474-E14E-E55F-C0FAAF4E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2">
            <a:extLst>
              <a:ext uri="{FF2B5EF4-FFF2-40B4-BE49-F238E27FC236}">
                <a16:creationId xmlns:a16="http://schemas.microsoft.com/office/drawing/2014/main" id="{58A8C157-8C9E-9BDB-5D61-72A3050C8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578475"/>
            <a:ext cx="4058920" cy="19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1C3EE9E-BE7D-6319-8F92-684C385B6821}"/>
              </a:ext>
            </a:extLst>
          </p:cNvPr>
          <p:cNvSpPr txBox="1">
            <a:spLocks/>
          </p:cNvSpPr>
          <p:nvPr/>
        </p:nvSpPr>
        <p:spPr>
          <a:xfrm>
            <a:off x="4574473" y="1940561"/>
            <a:ext cx="3662179" cy="2981960"/>
          </a:xfrm>
          <a:prstGeom prst="rect">
            <a:avLst/>
          </a:prstGeom>
        </p:spPr>
        <p:txBody>
          <a:bodyPr vert="horz" lIns="18000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3200" b="1" kern="1000" spc="-70" err="1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Overview</a:t>
            </a:r>
            <a:endParaRPr lang="fr-FR" sz="2000"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fr-FR" sz="2000">
                <a:solidFill>
                  <a:schemeClr val="bg1">
                    <a:alpha val="42000"/>
                  </a:schemeClr>
                </a:solidFill>
                <a:latin typeface="+mj-lt"/>
              </a:rPr>
              <a:t>Regulations</a:t>
            </a:r>
          </a:p>
          <a:p>
            <a:pPr>
              <a:lnSpc>
                <a:spcPct val="110000"/>
              </a:lnSpc>
            </a:pPr>
            <a:r>
              <a:rPr lang="fr-FR" sz="2000" err="1">
                <a:solidFill>
                  <a:schemeClr val="bg1">
                    <a:alpha val="42000"/>
                  </a:schemeClr>
                </a:solidFill>
                <a:latin typeface="+mj-lt"/>
              </a:rPr>
              <a:t>Market</a:t>
            </a:r>
            <a:r>
              <a:rPr lang="fr-FR" sz="2000">
                <a:solidFill>
                  <a:schemeClr val="bg1">
                    <a:alpha val="42000"/>
                  </a:schemeClr>
                </a:solidFill>
                <a:latin typeface="+mj-lt"/>
              </a:rPr>
              <a:t> </a:t>
            </a:r>
            <a:r>
              <a:rPr lang="fr-FR" sz="2000" err="1">
                <a:solidFill>
                  <a:schemeClr val="bg1">
                    <a:alpha val="42000"/>
                  </a:schemeClr>
                </a:solidFill>
                <a:latin typeface="+mj-lt"/>
              </a:rPr>
              <a:t>Availability</a:t>
            </a:r>
            <a:endParaRPr lang="fr-FR" sz="200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fr-FR" sz="2000" err="1">
                <a:solidFill>
                  <a:schemeClr val="bg1">
                    <a:alpha val="42000"/>
                  </a:schemeClr>
                </a:solidFill>
                <a:latin typeface="+mj-lt"/>
              </a:rPr>
              <a:t>Characterization</a:t>
            </a:r>
            <a:r>
              <a:rPr lang="fr-FR" sz="2000">
                <a:solidFill>
                  <a:schemeClr val="bg1">
                    <a:alpha val="42000"/>
                  </a:schemeClr>
                </a:solidFill>
                <a:latin typeface="+mj-lt"/>
              </a:rPr>
              <a:t> Setup</a:t>
            </a:r>
          </a:p>
          <a:p>
            <a:pPr>
              <a:lnSpc>
                <a:spcPct val="110000"/>
              </a:lnSpc>
            </a:pPr>
            <a:r>
              <a:rPr lang="fr-FR" sz="2000" err="1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r>
              <a:rPr lang="fr-FR" sz="2000">
                <a:solidFill>
                  <a:schemeClr val="bg1">
                    <a:alpha val="42000"/>
                  </a:schemeClr>
                </a:solidFill>
                <a:latin typeface="+mj-lt"/>
              </a:rPr>
              <a:t> &amp; </a:t>
            </a:r>
            <a:r>
              <a:rPr lang="fr-FR" sz="2000" err="1">
                <a:solidFill>
                  <a:schemeClr val="bg1">
                    <a:alpha val="42000"/>
                  </a:schemeClr>
                </a:solidFill>
                <a:latin typeface="+mj-lt"/>
              </a:rPr>
              <a:t>Interpretations</a:t>
            </a:r>
            <a:endParaRPr lang="fr-FR" sz="200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fr-FR" sz="2000" err="1">
                <a:solidFill>
                  <a:schemeClr val="bg1">
                    <a:alpha val="42000"/>
                  </a:schemeClr>
                </a:solidFill>
                <a:latin typeface="+mj-lt"/>
              </a:rPr>
              <a:t>Summary</a:t>
            </a:r>
            <a:endParaRPr lang="fr-FR" sz="200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2" name="Espace réservé de la date 4">
            <a:extLst>
              <a:ext uri="{FF2B5EF4-FFF2-40B4-BE49-F238E27FC236}">
                <a16:creationId xmlns:a16="http://schemas.microsoft.com/office/drawing/2014/main" id="{4703D5F6-5A90-3295-6EAB-CA415A9B5A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86841"/>
            <a:ext cx="3341052" cy="911524"/>
          </a:xfrm>
        </p:spPr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</p:spTree>
    <p:extLst>
      <p:ext uri="{BB962C8B-B14F-4D97-AF65-F5344CB8AC3E}">
        <p14:creationId xmlns:p14="http://schemas.microsoft.com/office/powerpoint/2010/main" val="15129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424879"/>
            <a:ext cx="7949193" cy="1072753"/>
          </a:xfrm>
        </p:spPr>
        <p:txBody>
          <a:bodyPr/>
          <a:lstStyle/>
          <a:p>
            <a:r>
              <a:rPr lang="fr-FR" err="1"/>
              <a:t>WiFi</a:t>
            </a:r>
            <a:r>
              <a:rPr lang="fr-FR"/>
              <a:t> </a:t>
            </a:r>
            <a:r>
              <a:rPr lang="fr-FR" err="1"/>
              <a:t>HaLow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7" name="Picture 2" descr="TCL · GitLab">
            <a:extLst>
              <a:ext uri="{FF2B5EF4-FFF2-40B4-BE49-F238E27FC236}">
                <a16:creationId xmlns:a16="http://schemas.microsoft.com/office/drawing/2014/main" id="{C397C235-F3FE-A55F-1555-696961DC1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5CB441-603A-54C4-80E0-65CF3F486C3D}"/>
              </a:ext>
            </a:extLst>
          </p:cNvPr>
          <p:cNvSpPr/>
          <p:nvPr/>
        </p:nvSpPr>
        <p:spPr>
          <a:xfrm>
            <a:off x="743255" y="4950461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1B2B5-9776-18F0-04EB-531A7FF335E3}"/>
              </a:ext>
            </a:extLst>
          </p:cNvPr>
          <p:cNvSpPr/>
          <p:nvPr/>
        </p:nvSpPr>
        <p:spPr>
          <a:xfrm>
            <a:off x="2144571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918A6F-4752-A460-212D-606571E5A730}"/>
              </a:ext>
            </a:extLst>
          </p:cNvPr>
          <p:cNvSpPr/>
          <p:nvPr/>
        </p:nvSpPr>
        <p:spPr>
          <a:xfrm>
            <a:off x="3539032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FA9E0-A25A-D6F3-29E3-9C2020F11CE9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B68E5-D044-E632-8D50-4EE96254B757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913726-1B01-B237-B31E-FE3F3D9CA904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66FA0E-CD5C-2970-1D07-B95A513D4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62" y="1423737"/>
            <a:ext cx="3773041" cy="3962957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Wi-Fi HaLow (IEEE 802.11ah) published in 2017.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Operates in sub-1 GHz band.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Enables medium to long-range low-power communication.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Innovative power-saving modes for IoT needs.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Supports standard Wi-Fi security.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Up to 8191 devices per Access Point. </a:t>
            </a:r>
            <a:endParaRPr lang="en-GB" dirty="0">
              <a:latin typeface="Franklin Gothic Book" panose="020B0503020102020204" pitchFamily="34" charset="0"/>
            </a:endParaRP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C2AF0BFF-790D-5304-EEA8-5B840FF30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946" y="1423737"/>
            <a:ext cx="3618591" cy="22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3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73" y="325835"/>
            <a:ext cx="7949193" cy="1072753"/>
          </a:xfrm>
        </p:spPr>
        <p:txBody>
          <a:bodyPr/>
          <a:lstStyle/>
          <a:p>
            <a:r>
              <a:rPr lang="fr-FR" err="1"/>
              <a:t>Operation</a:t>
            </a:r>
            <a:r>
              <a:rPr lang="fr-FR"/>
              <a:t> in </a:t>
            </a:r>
            <a:r>
              <a:rPr lang="en-AU"/>
              <a:t>Sub-1GHz Frequency Band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14764" y="2767508"/>
            <a:ext cx="3341052" cy="911524"/>
          </a:xfrm>
        </p:spPr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7" name="Picture 2" descr="TCL · GitLab">
            <a:extLst>
              <a:ext uri="{FF2B5EF4-FFF2-40B4-BE49-F238E27FC236}">
                <a16:creationId xmlns:a16="http://schemas.microsoft.com/office/drawing/2014/main" id="{C397C235-F3FE-A55F-1555-696961DC1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5CB441-603A-54C4-80E0-65CF3F486C3D}"/>
              </a:ext>
            </a:extLst>
          </p:cNvPr>
          <p:cNvSpPr/>
          <p:nvPr/>
        </p:nvSpPr>
        <p:spPr>
          <a:xfrm>
            <a:off x="743255" y="4950461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1B2B5-9776-18F0-04EB-531A7FF335E3}"/>
              </a:ext>
            </a:extLst>
          </p:cNvPr>
          <p:cNvSpPr/>
          <p:nvPr/>
        </p:nvSpPr>
        <p:spPr>
          <a:xfrm>
            <a:off x="2144571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918A6F-4752-A460-212D-606571E5A730}"/>
              </a:ext>
            </a:extLst>
          </p:cNvPr>
          <p:cNvSpPr/>
          <p:nvPr/>
        </p:nvSpPr>
        <p:spPr>
          <a:xfrm>
            <a:off x="3539032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FA9E0-A25A-D6F3-29E3-9C2020F11CE9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B68E5-D044-E632-8D50-4EE96254B757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913726-1B01-B237-B31E-FE3F3D9CA904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90B2DB37-8DDC-65A8-8AB0-F30D5D4BE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95" y="1312138"/>
            <a:ext cx="3871093" cy="33941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Less congested </a:t>
            </a:r>
            <a:r>
              <a:rPr lang="en-US" sz="1600" dirty="0">
                <a:latin typeface="Franklin Gothic Book" panose="020B0503020102020204" pitchFamily="34" charset="0"/>
              </a:rPr>
              <a:t>operation band than 2.4GHz and 5GHz.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Lower Free Space Path Loss </a:t>
            </a:r>
            <a:r>
              <a:rPr lang="en-US" sz="1600" dirty="0">
                <a:latin typeface="Franklin Gothic Book" panose="020B0503020102020204" pitchFamily="34" charset="0"/>
              </a:rPr>
              <a:t>thanks to its lower frequency.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Franklin Gothic Book" panose="020B0503020102020204" pitchFamily="34" charset="0"/>
              </a:rPr>
              <a:t>Allocated Frequency: 863-868 </a:t>
            </a:r>
            <a:r>
              <a:rPr lang="en-US" sz="1600" dirty="0" err="1">
                <a:latin typeface="Franklin Gothic Book" panose="020B0503020102020204" pitchFamily="34" charset="0"/>
              </a:rPr>
              <a:t>MHz.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latin typeface="Franklin Gothic Book" panose="020B0503020102020204" pitchFamily="34" charset="0"/>
              </a:rPr>
              <a:t>Channels bandwidth: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CH/EU:  </a:t>
            </a:r>
            <a:r>
              <a:rPr lang="en-US" sz="14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1, 2 [MHz]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Franklin Gothic Book" panose="020B0503020102020204" pitchFamily="34" charset="0"/>
              </a:rPr>
              <a:t>US</a:t>
            </a:r>
            <a:r>
              <a:rPr lang="en-US" sz="1400" dirty="0">
                <a:latin typeface="Franklin Gothic Book" panose="020B0503020102020204" pitchFamily="34" charset="0"/>
              </a:rPr>
              <a:t>: 1, 2, 4, 8 ,16 [MHz]</a:t>
            </a:r>
          </a:p>
          <a:p>
            <a:pPr>
              <a:lnSpc>
                <a:spcPct val="120000"/>
              </a:lnSpc>
            </a:pPr>
            <a:endParaRPr lang="en-GB" sz="1600" dirty="0">
              <a:latin typeface="Franklin Gothic Book" panose="020B0503020102020204" pitchFamily="34" charset="0"/>
            </a:endParaRPr>
          </a:p>
          <a:p>
            <a:endParaRPr lang="en-GB" sz="16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2" name="Content Placeholder 15" descr="A graph of frequency signals&#10;&#10;Description automatically generated with medium confidence">
            <a:extLst>
              <a:ext uri="{FF2B5EF4-FFF2-40B4-BE49-F238E27FC236}">
                <a16:creationId xmlns:a16="http://schemas.microsoft.com/office/drawing/2014/main" id="{B5B9AFC5-408E-913F-CF82-76F54C92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86" y="893909"/>
            <a:ext cx="3078647" cy="1759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80C800-24F5-8764-D0ED-B85A8EDC9E93}"/>
              </a:ext>
            </a:extLst>
          </p:cNvPr>
          <p:cNvSpPr txBox="1"/>
          <p:nvPr/>
        </p:nvSpPr>
        <p:spPr>
          <a:xfrm>
            <a:off x="4523568" y="2632347"/>
            <a:ext cx="4597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latin typeface="Adelle Sans Devanagari" panose="02000503000000020004" pitchFamily="2" charset="-78"/>
                <a:cs typeface="Adelle Sans Devanagari" panose="02000503000000020004" pitchFamily="2" charset="-78"/>
              </a:defRPr>
            </a:lvl1pPr>
          </a:lstStyle>
          <a:p>
            <a:r>
              <a:rPr lang="en-GB" sz="1200" err="1"/>
              <a:t>WiFi</a:t>
            </a:r>
            <a:r>
              <a:rPr lang="en-GB" sz="1200"/>
              <a:t> </a:t>
            </a:r>
            <a:r>
              <a:rPr lang="en-GB" sz="1200" err="1"/>
              <a:t>HaLow</a:t>
            </a:r>
            <a:r>
              <a:rPr lang="en-GB" sz="1200"/>
              <a:t> operation bands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2325B1-8C39-893D-0776-53EC37F1BEE7}"/>
              </a:ext>
            </a:extLst>
          </p:cNvPr>
          <p:cNvSpPr txBox="1"/>
          <p:nvPr/>
        </p:nvSpPr>
        <p:spPr>
          <a:xfrm rot="16200000">
            <a:off x="7882449" y="1509801"/>
            <a:ext cx="17468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*Source: https://www.eenewseurope.com/en/ieee-802-11ah-wi-fi-below-1-ghz/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EE1672-4C2D-D231-CC27-D8F26C7D1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30" y="3041631"/>
            <a:ext cx="3871093" cy="16646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094092-A6EC-BCA2-CEA2-592F4DFFD52C}"/>
              </a:ext>
            </a:extLst>
          </p:cNvPr>
          <p:cNvSpPr txBox="1"/>
          <p:nvPr/>
        </p:nvSpPr>
        <p:spPr>
          <a:xfrm>
            <a:off x="5857864" y="4659084"/>
            <a:ext cx="2188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err="1"/>
              <a:t>WiFi</a:t>
            </a:r>
            <a:r>
              <a:rPr lang="en-US" sz="1100"/>
              <a:t> </a:t>
            </a:r>
            <a:r>
              <a:rPr lang="en-US" sz="1100" err="1"/>
              <a:t>Halow</a:t>
            </a:r>
            <a:r>
              <a:rPr lang="en-US" sz="1100"/>
              <a:t> channel bandwidths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1BA1E1-BFD2-5708-3C25-47C6A6E14379}"/>
              </a:ext>
            </a:extLst>
          </p:cNvPr>
          <p:cNvSpPr txBox="1"/>
          <p:nvPr/>
        </p:nvSpPr>
        <p:spPr>
          <a:xfrm rot="16200000">
            <a:off x="8352882" y="3416124"/>
            <a:ext cx="1092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>
                <a:solidFill>
                  <a:schemeClr val="bg2"/>
                </a:solidFill>
              </a:rPr>
              <a:t>*Source: </a:t>
            </a:r>
            <a:r>
              <a:rPr lang="en-US" sz="600">
                <a:solidFill>
                  <a:schemeClr val="bg2"/>
                </a:solidFill>
              </a:rPr>
              <a:t>WHITE PAPER: Wi-Fi CERTIFIED HaLow™ Technology Overview</a:t>
            </a:r>
            <a:endParaRPr lang="en-GB" sz="600">
              <a:solidFill>
                <a:schemeClr val="bg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49E595-7E6E-7879-3F22-DA6B16B9E4A9}"/>
              </a:ext>
            </a:extLst>
          </p:cNvPr>
          <p:cNvSpPr/>
          <p:nvPr/>
        </p:nvSpPr>
        <p:spPr>
          <a:xfrm>
            <a:off x="5593977" y="3151981"/>
            <a:ext cx="1541931" cy="583392"/>
          </a:xfrm>
          <a:prstGeom prst="roundRect">
            <a:avLst/>
          </a:prstGeom>
          <a:noFill/>
          <a:ln>
            <a:solidFill>
              <a:srgbClr val="6412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12276-0931-8CB4-AA67-B736A0B3B481}"/>
              </a:ext>
            </a:extLst>
          </p:cNvPr>
          <p:cNvSpPr txBox="1"/>
          <p:nvPr/>
        </p:nvSpPr>
        <p:spPr>
          <a:xfrm>
            <a:off x="7054366" y="3221939"/>
            <a:ext cx="107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rgbClr val="641245"/>
                </a:solidFill>
                <a:latin typeface="Franklin Gothic Book" panose="020B0503020102020204" pitchFamily="34" charset="0"/>
              </a:rPr>
              <a:t>*CH/EU allowed bands</a:t>
            </a:r>
          </a:p>
        </p:txBody>
      </p:sp>
    </p:spTree>
    <p:extLst>
      <p:ext uri="{BB962C8B-B14F-4D97-AF65-F5344CB8AC3E}">
        <p14:creationId xmlns:p14="http://schemas.microsoft.com/office/powerpoint/2010/main" val="339031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EC609-75A9-7F81-438E-E364AC1B6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8" y="131036"/>
            <a:ext cx="5235575" cy="537903"/>
          </a:xfrm>
        </p:spPr>
        <p:txBody>
          <a:bodyPr/>
          <a:lstStyle/>
          <a:p>
            <a:r>
              <a:rPr lang="en-GB"/>
              <a:t>Technology Comparison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59F24-3216-A261-EB03-7BE70252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D6968-B0F6-D894-EEF8-31477844E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3"/>
          <a:stretch/>
        </p:blipFill>
        <p:spPr>
          <a:xfrm>
            <a:off x="1202544" y="1262854"/>
            <a:ext cx="3071789" cy="271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F4F7E-60C9-A4DF-533F-384E1DA36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20"/>
          <a:stretch/>
        </p:blipFill>
        <p:spPr>
          <a:xfrm>
            <a:off x="5001087" y="1310629"/>
            <a:ext cx="3359317" cy="25222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B7098A-4B56-854D-81B1-0DC921805A89}"/>
              </a:ext>
            </a:extLst>
          </p:cNvPr>
          <p:cNvSpPr/>
          <p:nvPr/>
        </p:nvSpPr>
        <p:spPr>
          <a:xfrm>
            <a:off x="743255" y="4950461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2F09C7-FFB1-5FBC-B6AB-544A7A1F0BE6}"/>
              </a:ext>
            </a:extLst>
          </p:cNvPr>
          <p:cNvSpPr/>
          <p:nvPr/>
        </p:nvSpPr>
        <p:spPr>
          <a:xfrm>
            <a:off x="2144571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4959F8-8483-B90C-819B-56DA7F01854C}"/>
              </a:ext>
            </a:extLst>
          </p:cNvPr>
          <p:cNvSpPr/>
          <p:nvPr/>
        </p:nvSpPr>
        <p:spPr>
          <a:xfrm>
            <a:off x="3539032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B8C146-370E-1156-4E68-A07ED70829D6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DA40D-2080-A89A-0946-2181D0DC32BA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CD6CB3-8F4A-AB8C-D77E-D3FF76AE9C7D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17C28B-0FB7-6271-0BD5-F6D3AED8265C}"/>
              </a:ext>
            </a:extLst>
          </p:cNvPr>
          <p:cNvSpPr txBox="1"/>
          <p:nvPr/>
        </p:nvSpPr>
        <p:spPr>
          <a:xfrm rot="16200000">
            <a:off x="6675239" y="2360940"/>
            <a:ext cx="45775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>
                <a:solidFill>
                  <a:schemeClr val="bg1">
                    <a:lumMod val="50000"/>
                  </a:schemeClr>
                </a:solidFill>
              </a:rPr>
              <a:t>*Source: </a:t>
            </a:r>
            <a:r>
              <a:rPr lang="en-GB" sz="1000" err="1">
                <a:solidFill>
                  <a:schemeClr val="bg1">
                    <a:lumMod val="50000"/>
                  </a:schemeClr>
                </a:solidFill>
              </a:rPr>
              <a:t>WiFi</a:t>
            </a:r>
            <a:r>
              <a:rPr lang="en-GB" sz="1000">
                <a:solidFill>
                  <a:schemeClr val="bg1">
                    <a:lumMod val="50000"/>
                  </a:schemeClr>
                </a:solidFill>
              </a:rPr>
              <a:t> Alliance </a:t>
            </a:r>
            <a:r>
              <a:rPr lang="en-GB" sz="1000" err="1">
                <a:solidFill>
                  <a:schemeClr val="bg1">
                    <a:lumMod val="50000"/>
                  </a:schemeClr>
                </a:solidFill>
              </a:rPr>
              <a:t>WiFi</a:t>
            </a:r>
            <a:r>
              <a:rPr lang="en-GB" sz="10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000" err="1">
                <a:solidFill>
                  <a:schemeClr val="bg1">
                    <a:lumMod val="50000"/>
                  </a:schemeClr>
                </a:solidFill>
              </a:rPr>
              <a:t>HaLow</a:t>
            </a:r>
            <a:r>
              <a:rPr lang="en-GB" sz="1000">
                <a:solidFill>
                  <a:schemeClr val="bg1">
                    <a:lumMod val="50000"/>
                  </a:schemeClr>
                </a:solidFill>
              </a:rPr>
              <a:t> white paper</a:t>
            </a:r>
          </a:p>
        </p:txBody>
      </p:sp>
      <p:pic>
        <p:nvPicPr>
          <p:cNvPr id="19" name="Picture 2" descr="TCL · GitLab">
            <a:extLst>
              <a:ext uri="{FF2B5EF4-FFF2-40B4-BE49-F238E27FC236}">
                <a16:creationId xmlns:a16="http://schemas.microsoft.com/office/drawing/2014/main" id="{CC7C93AB-9C2C-30CA-DACB-04C95CDC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4">
            <a:extLst>
              <a:ext uri="{FF2B5EF4-FFF2-40B4-BE49-F238E27FC236}">
                <a16:creationId xmlns:a16="http://schemas.microsoft.com/office/drawing/2014/main" id="{729E17BB-55F7-3049-EC0E-C0C55F47B5E8}"/>
              </a:ext>
            </a:extLst>
          </p:cNvPr>
          <p:cNvSpPr txBox="1">
            <a:spLocks/>
          </p:cNvSpPr>
          <p:nvPr/>
        </p:nvSpPr>
        <p:spPr>
          <a:xfrm rot="16200000">
            <a:off x="-1214764" y="2765108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685800" rtl="0" eaLnBrk="1" latinLnBrk="0" hangingPunct="1">
              <a:defRPr sz="7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41EE5BE7-6B08-3BA2-F587-4913ECFB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524" y="4028713"/>
            <a:ext cx="3369459" cy="78008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0000"/>
                </a:solidFill>
                <a:latin typeface="Franklin Gothic Book" panose="020B0503020102020204" pitchFamily="34" charset="0"/>
              </a:rPr>
              <a:t>Higher Data Rate</a:t>
            </a:r>
            <a:r>
              <a:rPr lang="en-US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en-US">
                <a:solidFill>
                  <a:schemeClr val="tx2"/>
                </a:solidFill>
                <a:latin typeface="Franklin Gothic Book" panose="020B0503020102020204" pitchFamily="34" charset="0"/>
              </a:rPr>
              <a:t>and</a:t>
            </a:r>
            <a:br>
              <a:rPr lang="en-US">
                <a:latin typeface="Franklin Gothic Book" panose="020B0503020102020204" pitchFamily="34" charset="0"/>
              </a:rPr>
            </a:br>
            <a:r>
              <a:rPr lang="en-US" b="1">
                <a:solidFill>
                  <a:srgbClr val="FF0000"/>
                </a:solidFill>
                <a:latin typeface="Franklin Gothic Book" panose="020B0503020102020204" pitchFamily="34" charset="0"/>
              </a:rPr>
              <a:t>Battery life </a:t>
            </a:r>
            <a:r>
              <a:rPr lang="en-US">
                <a:solidFill>
                  <a:schemeClr val="tx2"/>
                </a:solidFill>
                <a:latin typeface="Franklin Gothic Book" panose="020B0503020102020204" pitchFamily="34" charset="0"/>
              </a:rPr>
              <a:t>than LPWAN IoT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BB7AAAF3-8E59-A22A-123C-82C81361537F}"/>
              </a:ext>
            </a:extLst>
          </p:cNvPr>
          <p:cNvSpPr txBox="1">
            <a:spLocks/>
          </p:cNvSpPr>
          <p:nvPr/>
        </p:nvSpPr>
        <p:spPr>
          <a:xfrm>
            <a:off x="4933493" y="3971629"/>
            <a:ext cx="3369459" cy="78008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0000"/>
                </a:solidFill>
                <a:latin typeface="Franklin Gothic Book" panose="020B0503020102020204" pitchFamily="34" charset="0"/>
              </a:rPr>
              <a:t>Higher Range</a:t>
            </a:r>
            <a:r>
              <a:rPr lang="en-US" b="1">
                <a:latin typeface="Franklin Gothic Book" panose="020B0503020102020204" pitchFamily="34" charset="0"/>
              </a:rPr>
              <a:t> </a:t>
            </a:r>
            <a:r>
              <a:rPr lang="en-US">
                <a:latin typeface="Franklin Gothic Book" panose="020B0503020102020204" pitchFamily="34" charset="0"/>
              </a:rPr>
              <a:t>and </a:t>
            </a:r>
            <a:br>
              <a:rPr lang="en-US">
                <a:latin typeface="Franklin Gothic Book" panose="020B0503020102020204" pitchFamily="34" charset="0"/>
              </a:rPr>
            </a:br>
            <a:r>
              <a:rPr lang="en-US" b="1">
                <a:solidFill>
                  <a:srgbClr val="FF0000"/>
                </a:solidFill>
                <a:latin typeface="Franklin Gothic Book" panose="020B0503020102020204" pitchFamily="34" charset="0"/>
              </a:rPr>
              <a:t>Battery life </a:t>
            </a:r>
            <a:r>
              <a:rPr lang="en-US">
                <a:latin typeface="Franklin Gothic Book" panose="020B0503020102020204" pitchFamily="34" charset="0"/>
              </a:rPr>
              <a:t>than PAN</a:t>
            </a:r>
            <a:endParaRPr lang="en-US" b="1">
              <a:latin typeface="Franklin Gothic Book" panose="020B05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0FB0AB-CCD6-9936-0E1A-2D0DD3A4EAC8}"/>
              </a:ext>
            </a:extLst>
          </p:cNvPr>
          <p:cNvSpPr txBox="1"/>
          <p:nvPr/>
        </p:nvSpPr>
        <p:spPr>
          <a:xfrm>
            <a:off x="320914" y="971143"/>
            <a:ext cx="4835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effectLst/>
                <a:latin typeface="Franklin Gothic Book" panose="020B0503020102020204" pitchFamily="34" charset="0"/>
              </a:rPr>
              <a:t>Comparison of </a:t>
            </a:r>
            <a:r>
              <a:rPr lang="en-US" sz="1200" b="1" err="1">
                <a:effectLst/>
                <a:latin typeface="Franklin Gothic Book" panose="020B0503020102020204" pitchFamily="34" charset="0"/>
              </a:rPr>
              <a:t>HaLow</a:t>
            </a:r>
            <a:r>
              <a:rPr lang="en-US" sz="1200" b="1">
                <a:effectLst/>
                <a:latin typeface="Franklin Gothic Book" panose="020B0503020102020204" pitchFamily="34" charset="0"/>
              </a:rPr>
              <a:t> to LPWAN technologies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61DE3-5390-2729-5689-A87E7C7FAAA5}"/>
              </a:ext>
            </a:extLst>
          </p:cNvPr>
          <p:cNvSpPr txBox="1"/>
          <p:nvPr/>
        </p:nvSpPr>
        <p:spPr>
          <a:xfrm>
            <a:off x="4200701" y="971668"/>
            <a:ext cx="4835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effectLst/>
                <a:latin typeface="Franklin Gothic Book" panose="020B0503020102020204" pitchFamily="34" charset="0"/>
              </a:rPr>
              <a:t>Comparison of </a:t>
            </a:r>
            <a:r>
              <a:rPr lang="en-US" sz="1200" b="1" err="1">
                <a:effectLst/>
                <a:latin typeface="Franklin Gothic Book" panose="020B0503020102020204" pitchFamily="34" charset="0"/>
              </a:rPr>
              <a:t>HaLow</a:t>
            </a:r>
            <a:r>
              <a:rPr lang="en-US" sz="1200" b="1">
                <a:effectLst/>
                <a:latin typeface="Franklin Gothic Book" panose="020B0503020102020204" pitchFamily="34" charset="0"/>
              </a:rPr>
              <a:t> to PAN technologies</a:t>
            </a:r>
          </a:p>
        </p:txBody>
      </p:sp>
    </p:spTree>
    <p:extLst>
      <p:ext uri="{BB962C8B-B14F-4D97-AF65-F5344CB8AC3E}">
        <p14:creationId xmlns:p14="http://schemas.microsoft.com/office/powerpoint/2010/main" val="390457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424879"/>
            <a:ext cx="7949193" cy="1072753"/>
          </a:xfrm>
        </p:spPr>
        <p:txBody>
          <a:bodyPr/>
          <a:lstStyle/>
          <a:p>
            <a:r>
              <a:rPr lang="fr-FR"/>
              <a:t>MAC </a:t>
            </a:r>
            <a:r>
              <a:rPr lang="fr-FR" err="1"/>
              <a:t>Features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z="800" err="1"/>
              <a:t>WiFi</a:t>
            </a:r>
            <a:r>
              <a:rPr lang="fr-CH" sz="800"/>
              <a:t> </a:t>
            </a:r>
            <a:r>
              <a:rPr lang="fr-CH" sz="800" err="1"/>
              <a:t>HaLow</a:t>
            </a:r>
            <a:r>
              <a:rPr lang="fr-CH" sz="800"/>
              <a:t> Workshop Bern</a:t>
            </a:r>
            <a:endParaRPr lang="fr-FR" sz="8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7" name="Picture 2" descr="TCL · GitLab">
            <a:extLst>
              <a:ext uri="{FF2B5EF4-FFF2-40B4-BE49-F238E27FC236}">
                <a16:creationId xmlns:a16="http://schemas.microsoft.com/office/drawing/2014/main" id="{C397C235-F3FE-A55F-1555-696961DC1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" y="447285"/>
            <a:ext cx="632711" cy="3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5CB441-603A-54C4-80E0-65CF3F486C3D}"/>
              </a:ext>
            </a:extLst>
          </p:cNvPr>
          <p:cNvSpPr/>
          <p:nvPr/>
        </p:nvSpPr>
        <p:spPr>
          <a:xfrm>
            <a:off x="743255" y="4950461"/>
            <a:ext cx="1399032" cy="193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1B2B5-9776-18F0-04EB-531A7FF335E3}"/>
              </a:ext>
            </a:extLst>
          </p:cNvPr>
          <p:cNvSpPr/>
          <p:nvPr/>
        </p:nvSpPr>
        <p:spPr>
          <a:xfrm>
            <a:off x="2144571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Regulations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918A6F-4752-A460-212D-606571E5A730}"/>
              </a:ext>
            </a:extLst>
          </p:cNvPr>
          <p:cNvSpPr/>
          <p:nvPr/>
        </p:nvSpPr>
        <p:spPr>
          <a:xfrm>
            <a:off x="3539032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Market Availability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FA9E0-A25A-D6F3-29E3-9C2020F11CE9}"/>
              </a:ext>
            </a:extLst>
          </p:cNvPr>
          <p:cNvSpPr/>
          <p:nvPr/>
        </p:nvSpPr>
        <p:spPr>
          <a:xfrm>
            <a:off x="4933493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Characterization Setup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B68E5-D044-E632-8D50-4EE96254B757}"/>
              </a:ext>
            </a:extLst>
          </p:cNvPr>
          <p:cNvSpPr/>
          <p:nvPr/>
        </p:nvSpPr>
        <p:spPr>
          <a:xfrm>
            <a:off x="632795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Results &amp; Interpretation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913726-1B01-B237-B31E-FE3F3D9CA904}"/>
              </a:ext>
            </a:extLst>
          </p:cNvPr>
          <p:cNvSpPr/>
          <p:nvPr/>
        </p:nvSpPr>
        <p:spPr>
          <a:xfrm>
            <a:off x="7722415" y="4948913"/>
            <a:ext cx="1399032" cy="19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90B2DB37-8DDC-65A8-8AB0-F30D5D4BE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27" y="1068608"/>
            <a:ext cx="3932852" cy="3650021"/>
          </a:xfrm>
        </p:spPr>
        <p:txBody>
          <a:bodyPr>
            <a:normAutofit/>
          </a:bodyPr>
          <a:lstStyle/>
          <a:p>
            <a:r>
              <a:rPr lang="en-US" sz="1600" b="1">
                <a:latin typeface="Franklin Gothic Book" panose="020B0503020102020204" pitchFamily="34" charset="0"/>
              </a:rPr>
              <a:t>RAW</a:t>
            </a:r>
            <a:r>
              <a:rPr lang="en-US" sz="1600">
                <a:latin typeface="Franklin Gothic Book" panose="020B0503020102020204" pitchFamily="34" charset="0"/>
              </a:rPr>
              <a:t> (Restricted Access Window): subset of clients transfer data, while others are forced to sleep.</a:t>
            </a:r>
          </a:p>
          <a:p>
            <a:endParaRPr lang="en-US" sz="1600">
              <a:latin typeface="Franklin Gothic Book" panose="020B0503020102020204" pitchFamily="34" charset="0"/>
            </a:endParaRPr>
          </a:p>
          <a:p>
            <a:r>
              <a:rPr lang="en-US" sz="1600" b="1">
                <a:latin typeface="Franklin Gothic Book" panose="020B0503020102020204" pitchFamily="34" charset="0"/>
              </a:rPr>
              <a:t>Not-TIM (Traffic Indication Map)</a:t>
            </a:r>
            <a:r>
              <a:rPr lang="en-US" sz="1600">
                <a:latin typeface="Franklin Gothic Book" panose="020B0503020102020204" pitchFamily="34" charset="0"/>
              </a:rPr>
              <a:t> modes: devices do not have to stay awake to actively monitor the beacon frames.</a:t>
            </a:r>
          </a:p>
          <a:p>
            <a:endParaRPr lang="en-US" sz="1600">
              <a:latin typeface="Franklin Gothic Book" panose="020B0503020102020204" pitchFamily="34" charset="0"/>
            </a:endParaRPr>
          </a:p>
          <a:p>
            <a:r>
              <a:rPr lang="en-US" sz="1600" b="1">
                <a:latin typeface="Franklin Gothic Book" panose="020B0503020102020204" pitchFamily="34" charset="0"/>
              </a:rPr>
              <a:t>TWT</a:t>
            </a:r>
            <a:r>
              <a:rPr lang="en-US" sz="1600">
                <a:latin typeface="Franklin Gothic Book" panose="020B0503020102020204" pitchFamily="34" charset="0"/>
                <a:sym typeface="Wingdings" pitchFamily="2" charset="2"/>
              </a:rPr>
              <a:t> (Target Wake Time): client device enter a very low power sleep state, until the target wake time arrives.</a:t>
            </a:r>
            <a:endParaRPr lang="en-US" sz="1600">
              <a:latin typeface="Franklin Gothic Book" panose="020B0503020102020204" pitchFamily="34" charset="0"/>
            </a:endParaRPr>
          </a:p>
          <a:p>
            <a:endParaRPr lang="en-US" sz="1600">
              <a:latin typeface="Franklin Gothic Book" panose="020B0503020102020204" pitchFamily="34" charset="0"/>
            </a:endParaRPr>
          </a:p>
          <a:p>
            <a:r>
              <a:rPr lang="en-US" sz="1600">
                <a:latin typeface="Franklin Gothic Book" panose="020B0503020102020204" pitchFamily="34" charset="0"/>
              </a:rPr>
              <a:t>Shorter MAC headers. </a:t>
            </a:r>
          </a:p>
          <a:p>
            <a:pPr marL="0" indent="0">
              <a:buNone/>
            </a:pPr>
            <a:endParaRPr lang="en-US" sz="160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60E04C7E-D144-C80D-8FB8-B0C67C05ECFE}"/>
              </a:ext>
            </a:extLst>
          </p:cNvPr>
          <p:cNvSpPr txBox="1">
            <a:spLocks/>
          </p:cNvSpPr>
          <p:nvPr/>
        </p:nvSpPr>
        <p:spPr>
          <a:xfrm>
            <a:off x="4583868" y="3113412"/>
            <a:ext cx="3391925" cy="1522767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GB"/>
          </a:p>
          <a:p>
            <a:endParaRPr lang="en-US" sz="16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8D32A3-85E0-6087-DBA8-959F1030A6AB}"/>
              </a:ext>
            </a:extLst>
          </p:cNvPr>
          <p:cNvGrpSpPr/>
          <p:nvPr/>
        </p:nvGrpSpPr>
        <p:grpSpPr>
          <a:xfrm>
            <a:off x="5232159" y="782599"/>
            <a:ext cx="3590622" cy="1430058"/>
            <a:chOff x="5527951" y="1005448"/>
            <a:chExt cx="3320501" cy="1200857"/>
          </a:xfrm>
        </p:grpSpPr>
        <p:pic>
          <p:nvPicPr>
            <p:cNvPr id="1026" name="Picture 2" descr="3 Ways 802.11ax Makes Wi-Fi Better | Aruba Blogs">
              <a:extLst>
                <a:ext uri="{FF2B5EF4-FFF2-40B4-BE49-F238E27FC236}">
                  <a16:creationId xmlns:a16="http://schemas.microsoft.com/office/drawing/2014/main" id="{BAED62C1-41B4-CBFC-2E1C-9B033303F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35" r="12954"/>
            <a:stretch/>
          </p:blipFill>
          <p:spPr bwMode="auto">
            <a:xfrm>
              <a:off x="5757073" y="1005448"/>
              <a:ext cx="3091379" cy="1200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09AF5-43D7-01FC-1FF1-13854ED2DFE5}"/>
                </a:ext>
              </a:extLst>
            </p:cNvPr>
            <p:cNvSpPr txBox="1"/>
            <p:nvPr/>
          </p:nvSpPr>
          <p:spPr>
            <a:xfrm>
              <a:off x="5599814" y="1225192"/>
              <a:ext cx="3225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/>
                <a:t>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3D5581-48F1-9B4C-2178-0938E5729322}"/>
                </a:ext>
              </a:extLst>
            </p:cNvPr>
            <p:cNvSpPr txBox="1"/>
            <p:nvPr/>
          </p:nvSpPr>
          <p:spPr>
            <a:xfrm>
              <a:off x="5527951" y="1571021"/>
              <a:ext cx="4470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STA1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81C05C-4E9C-168E-B237-33D0C06E5538}"/>
                </a:ext>
              </a:extLst>
            </p:cNvPr>
            <p:cNvSpPr txBox="1"/>
            <p:nvPr/>
          </p:nvSpPr>
          <p:spPr>
            <a:xfrm>
              <a:off x="5537569" y="1938261"/>
              <a:ext cx="4470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STA2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61FF0-946D-ECFE-F894-5E1B795EF9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954"/>
          <a:stretch/>
        </p:blipFill>
        <p:spPr>
          <a:xfrm>
            <a:off x="5272163" y="2984359"/>
            <a:ext cx="3615456" cy="14476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39F85B-D02E-4643-A341-752D1BEE51C5}"/>
              </a:ext>
            </a:extLst>
          </p:cNvPr>
          <p:cNvSpPr txBox="1"/>
          <p:nvPr/>
        </p:nvSpPr>
        <p:spPr>
          <a:xfrm>
            <a:off x="5975743" y="2131709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Target Wake Time Mechanism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55C905-FDF0-0DA7-418B-B288BE1F3B8F}"/>
              </a:ext>
            </a:extLst>
          </p:cNvPr>
          <p:cNvSpPr txBox="1"/>
          <p:nvPr/>
        </p:nvSpPr>
        <p:spPr>
          <a:xfrm>
            <a:off x="5797756" y="4080805"/>
            <a:ext cx="2614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Restricted Access Window Mechanism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7B9564-2B30-034B-FBEE-7C2A442A1B21}"/>
              </a:ext>
            </a:extLst>
          </p:cNvPr>
          <p:cNvSpPr txBox="1"/>
          <p:nvPr/>
        </p:nvSpPr>
        <p:spPr>
          <a:xfrm>
            <a:off x="5309419" y="392307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80DDE3-C4E5-CB28-23F1-CD662E2A608F}"/>
              </a:ext>
            </a:extLst>
          </p:cNvPr>
          <p:cNvSpPr txBox="1"/>
          <p:nvPr/>
        </p:nvSpPr>
        <p:spPr>
          <a:xfrm rot="16200000">
            <a:off x="7723106" y="3499336"/>
            <a:ext cx="23290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*Source: </a:t>
            </a:r>
            <a:r>
              <a:rPr lang="en-US" sz="800"/>
              <a:t>Soares, S.M.; Carvalho, M.M. "Throughput Analytical Modeling of IEEE 802.11ah Wireless Networks." </a:t>
            </a:r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2257D-FD3C-D79D-AF57-98503D0A9955}"/>
              </a:ext>
            </a:extLst>
          </p:cNvPr>
          <p:cNvSpPr txBox="1"/>
          <p:nvPr/>
        </p:nvSpPr>
        <p:spPr>
          <a:xfrm rot="16200000">
            <a:off x="7903621" y="1249613"/>
            <a:ext cx="202015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*Source: Available at https://</a:t>
            </a:r>
            <a:r>
              <a:rPr lang="en-GB" err="1"/>
              <a:t>blogs.arubanetworks.com</a:t>
            </a:r>
            <a:r>
              <a:rPr lang="en-GB"/>
              <a:t>/solutions/three-ways-802-11ax-makes-wi-fi-better/</a:t>
            </a:r>
          </a:p>
        </p:txBody>
      </p:sp>
    </p:spTree>
    <p:extLst>
      <p:ext uri="{BB962C8B-B14F-4D97-AF65-F5344CB8AC3E}">
        <p14:creationId xmlns:p14="http://schemas.microsoft.com/office/powerpoint/2010/main" val="42650136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241</TotalTime>
  <Words>3145</Words>
  <Application>Microsoft Office PowerPoint</Application>
  <PresentationFormat>On-screen Show (16:9)</PresentationFormat>
  <Paragraphs>602</Paragraphs>
  <Slides>38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Adelle Sans Devanagari</vt:lpstr>
      <vt:lpstr>Arial</vt:lpstr>
      <vt:lpstr>Bahnschrift SemiLight</vt:lpstr>
      <vt:lpstr>CharisSIL</vt:lpstr>
      <vt:lpstr>Consolas</vt:lpstr>
      <vt:lpstr>Franklin Gothic Book</vt:lpstr>
      <vt:lpstr>Franklin Gothic Demi Cond</vt:lpstr>
      <vt:lpstr>Wingdings</vt:lpstr>
      <vt:lpstr>Thème Office</vt:lpstr>
      <vt:lpstr>  Wi-Fi  HaLow  802.11ah  characterization  under  Swiss / EU  regulations</vt:lpstr>
      <vt:lpstr>PowerPoint Presentation</vt:lpstr>
      <vt:lpstr>Motivation</vt:lpstr>
      <vt:lpstr>OUTLINE</vt:lpstr>
      <vt:lpstr>OUTLINE</vt:lpstr>
      <vt:lpstr>WiFi HaLow</vt:lpstr>
      <vt:lpstr>Operation in Sub-1GHz Frequency Band</vt:lpstr>
      <vt:lpstr>Technology Comparison </vt:lpstr>
      <vt:lpstr>MAC Features</vt:lpstr>
      <vt:lpstr>Filling the gap between PAN and LPWAN</vt:lpstr>
      <vt:lpstr>OUTLINE</vt:lpstr>
      <vt:lpstr>Regulations (ECC &amp;  BAKOM)</vt:lpstr>
      <vt:lpstr>Regulations (ECC &amp;  BAKOM)</vt:lpstr>
      <vt:lpstr>How is the duty cycle measured?</vt:lpstr>
      <vt:lpstr>OUTLINE</vt:lpstr>
      <vt:lpstr>Market Availability</vt:lpstr>
      <vt:lpstr>OUTLINE</vt:lpstr>
      <vt:lpstr>Experimental Setup</vt:lpstr>
      <vt:lpstr>Metrics Collected </vt:lpstr>
      <vt:lpstr>Metrics Collected – Data Example</vt:lpstr>
      <vt:lpstr>Scenarios Considered</vt:lpstr>
      <vt:lpstr>Indoor Scenarios</vt:lpstr>
      <vt:lpstr>Outdoor Scenarios</vt:lpstr>
      <vt:lpstr>OUTLINE</vt:lpstr>
      <vt:lpstr>Power &amp; Spectrum Measurements</vt:lpstr>
      <vt:lpstr>Coaxial  Results </vt:lpstr>
      <vt:lpstr>Coaxial  Results – Comparing to Theory </vt:lpstr>
      <vt:lpstr>Indoor Results – Same Floor Results</vt:lpstr>
      <vt:lpstr>Indoor Results – Inter Floor Results</vt:lpstr>
      <vt:lpstr>Indoor Results - Potential Outlier</vt:lpstr>
      <vt:lpstr>Indoor Results – 2MHz</vt:lpstr>
      <vt:lpstr>Outdoor Results </vt:lpstr>
      <vt:lpstr>Outdoor Results – Potential Causes  </vt:lpstr>
      <vt:lpstr>Comparing with Coaxial</vt:lpstr>
      <vt:lpstr>OUTLINE</vt:lpstr>
      <vt:lpstr>Summary</vt:lpstr>
      <vt:lpstr>  Wi-Fi  HaLow  802.11ah  characterization  under  Swiss / EU  regulations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Tony Raffoul</cp:lastModifiedBy>
  <cp:revision>4</cp:revision>
  <cp:lastPrinted>2024-06-05T05:38:39Z</cp:lastPrinted>
  <dcterms:created xsi:type="dcterms:W3CDTF">2019-04-02T06:24:35Z</dcterms:created>
  <dcterms:modified xsi:type="dcterms:W3CDTF">2024-06-07T12:33:16Z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